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5"/>
  </p:notesMasterIdLst>
  <p:sldIdLst>
    <p:sldId id="16291" r:id="rId2"/>
    <p:sldId id="16292" r:id="rId3"/>
    <p:sldId id="16290" r:id="rId4"/>
    <p:sldId id="16309" r:id="rId5"/>
    <p:sldId id="16322" r:id="rId6"/>
    <p:sldId id="16318" r:id="rId7"/>
    <p:sldId id="16319" r:id="rId8"/>
    <p:sldId id="16314" r:id="rId9"/>
    <p:sldId id="16315" r:id="rId10"/>
    <p:sldId id="16316" r:id="rId11"/>
    <p:sldId id="16317" r:id="rId12"/>
    <p:sldId id="16307" r:id="rId13"/>
    <p:sldId id="16320" r:id="rId14"/>
    <p:sldId id="16295" r:id="rId15"/>
    <p:sldId id="16296" r:id="rId16"/>
    <p:sldId id="16293" r:id="rId17"/>
    <p:sldId id="16294" r:id="rId18"/>
    <p:sldId id="16285" r:id="rId19"/>
    <p:sldId id="16297" r:id="rId20"/>
    <p:sldId id="16301" r:id="rId21"/>
    <p:sldId id="16299" r:id="rId22"/>
    <p:sldId id="16303" r:id="rId23"/>
    <p:sldId id="16302" r:id="rId24"/>
    <p:sldId id="16304" r:id="rId25"/>
    <p:sldId id="16305" r:id="rId26"/>
    <p:sldId id="16306" r:id="rId27"/>
    <p:sldId id="16313" r:id="rId28"/>
    <p:sldId id="16321" r:id="rId29"/>
    <p:sldId id="16284" r:id="rId30"/>
    <p:sldId id="16310" r:id="rId31"/>
    <p:sldId id="16311" r:id="rId32"/>
    <p:sldId id="16312" r:id="rId33"/>
    <p:sldId id="16289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5" autoAdjust="0"/>
    <p:restoredTop sz="65397"/>
  </p:normalViewPr>
  <p:slideViewPr>
    <p:cSldViewPr snapToGrid="0">
      <p:cViewPr>
        <p:scale>
          <a:sx n="96" d="100"/>
          <a:sy n="96" d="100"/>
        </p:scale>
        <p:origin x="2408" y="-80"/>
      </p:cViewPr>
      <p:guideLst/>
    </p:cSldViewPr>
  </p:slideViewPr>
  <p:notesTextViewPr>
    <p:cViewPr>
      <p:scale>
        <a:sx n="105" d="100"/>
        <a:sy n="105" d="100"/>
      </p:scale>
      <p:origin x="0" y="-3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80F55-9A03-4FAE-AD3B-71E20B5679A5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0225B-A412-4ED7-B472-76DBF477E17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036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Welcome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everyone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thanks for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being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here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algn="l" rtl="0"/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Today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are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going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present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project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that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developed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during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semester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it-IT" b="0" i="0" u="none" strike="noStrike" dirty="0">
              <a:solidFill>
                <a:srgbClr val="000000"/>
              </a:solidFill>
              <a:effectLst/>
            </a:endParaRPr>
          </a:p>
          <a:p>
            <a:pPr algn="l" rtl="0"/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 of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all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I'm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alessio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melone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here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have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…….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students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…….</a:t>
            </a:r>
            <a:endParaRPr lang="it-IT" b="0" i="0" u="none" strike="noStrike" dirty="0">
              <a:solidFill>
                <a:srgbClr val="000000"/>
              </a:solidFill>
              <a:effectLst/>
            </a:endParaRPr>
          </a:p>
          <a:p>
            <a:pPr algn="l" rtl="0"/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name of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our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group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Complex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Social People and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our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project name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Behavioral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Sink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it-IT" b="0" i="0" u="none" strike="noStrike" dirty="0">
              <a:solidFill>
                <a:srgbClr val="000000"/>
              </a:solidFill>
              <a:effectLst/>
            </a:endParaRPr>
          </a:p>
          <a:p>
            <a:pPr algn="l" rtl="0"/>
            <a:b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inspired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our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project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work by american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behavioral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researcher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John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Calhoun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active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from the 1950s.</a:t>
            </a:r>
            <a:endParaRPr lang="it-IT" b="0" i="0" u="none" strike="noStrike" dirty="0">
              <a:solidFill>
                <a:srgbClr val="000000"/>
              </a:solidFill>
              <a:effectLst/>
            </a:endParaRPr>
          </a:p>
          <a:p>
            <a:pPr algn="l" rtl="0"/>
            <a:br>
              <a:rPr lang="it-IT" b="0" i="0" u="none" strike="noStrike" dirty="0">
                <a:solidFill>
                  <a:srgbClr val="000000"/>
                </a:solidFill>
                <a:effectLst/>
              </a:rPr>
            </a:b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Until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that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moment, the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concerns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about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overpopulation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were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mainly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focusing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on the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danger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scarcity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resources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it-IT" b="0" i="0" u="none" strike="noStrike" dirty="0">
              <a:solidFill>
                <a:srgbClr val="000000"/>
              </a:solidFill>
              <a:effectLst/>
            </a:endParaRPr>
          </a:p>
          <a:p>
            <a:pPr algn="l" rtl="0"/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Calhoun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did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instead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tried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delve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deeper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into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consequences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that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overpopulation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could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have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behavior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—- so he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started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experimenting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with a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population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rats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writing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about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observed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behaviors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it-IT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it-IT" b="0" i="0" u="none" strike="noStrike" dirty="0">
                <a:solidFill>
                  <a:srgbClr val="000000"/>
                </a:solidFill>
                <a:effectLst/>
              </a:rPr>
            </a:b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most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complete paper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about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observation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“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Population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Density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Social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Pathology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 (John B.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Calhoun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1962). </a:t>
            </a:r>
            <a:r>
              <a:rPr lang="it-IT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He </a:t>
            </a:r>
            <a:r>
              <a:rPr lang="it-IT" sz="1800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would</a:t>
            </a:r>
            <a:r>
              <a:rPr lang="it-IT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later</a:t>
            </a:r>
            <a:r>
              <a:rPr lang="it-IT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perform</a:t>
            </a:r>
            <a:r>
              <a:rPr lang="it-IT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similar</a:t>
            </a:r>
            <a:r>
              <a:rPr lang="it-IT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experiments</a:t>
            </a:r>
            <a:r>
              <a:rPr lang="it-IT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on mice, from 1968 to 1972, </a:t>
            </a:r>
            <a:r>
              <a:rPr lang="it-IT" sz="1800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observing</a:t>
            </a:r>
            <a:r>
              <a:rPr lang="it-IT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similar</a:t>
            </a:r>
            <a:r>
              <a:rPr lang="it-IT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behaviors</a:t>
            </a:r>
            <a:r>
              <a:rPr lang="it-IT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it-IT" sz="1800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leading</a:t>
            </a:r>
            <a:r>
              <a:rPr lang="it-IT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lang="it-IT" sz="1800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its</a:t>
            </a:r>
            <a:r>
              <a:rPr lang="it-IT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most</a:t>
            </a:r>
            <a:r>
              <a:rPr lang="it-IT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famous</a:t>
            </a:r>
            <a:r>
              <a:rPr lang="it-IT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experiment</a:t>
            </a:r>
            <a:r>
              <a:rPr lang="it-IT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Universe25.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81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b="1" i="0" u="none" strike="noStrike" dirty="0">
                <a:solidFill>
                  <a:srgbClr val="F0F6FC"/>
                </a:solidFill>
                <a:effectLst/>
                <a:latin typeface="-apple-system"/>
              </a:rPr>
              <a:t>FIGHTING</a:t>
            </a:r>
          </a:p>
          <a:p>
            <a:pPr algn="l"/>
            <a:endParaRPr lang="it-IT" b="1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•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Occurs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among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male mice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when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overcrowded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•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Winning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outcomes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based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on and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affects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social status and energy, and can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result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in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death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r>
              <a:rPr lang="it-IT" b="1" i="0" u="none" strike="noStrike" dirty="0">
                <a:solidFill>
                  <a:srgbClr val="F0F6FC"/>
                </a:solidFill>
                <a:effectLst/>
                <a:latin typeface="-apple-system"/>
              </a:rPr>
              <a:t>MATING</a:t>
            </a:r>
          </a:p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• Fertile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females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(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fertility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based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on age)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attempt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to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reproduce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based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on energy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levels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and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overcrowding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• After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gestation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,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they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give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birth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to a random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number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of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offspring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12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b="1" i="0" u="none" strike="noStrike" dirty="0">
                <a:solidFill>
                  <a:srgbClr val="F0F6FC"/>
                </a:solidFill>
                <a:effectLst/>
                <a:latin typeface="-apple-system"/>
              </a:rPr>
              <a:t>Mouse </a:t>
            </a:r>
            <a:r>
              <a:rPr lang="it-IT" b="1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attributes</a:t>
            </a:r>
            <a:endParaRPr lang="it-IT" b="1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• </a:t>
            </a:r>
            <a:r>
              <a:rPr lang="it-IT" b="1" i="0" u="none" strike="noStrike" dirty="0">
                <a:solidFill>
                  <a:srgbClr val="F0F6FC"/>
                </a:solidFill>
                <a:effectLst/>
                <a:latin typeface="-apple-system"/>
              </a:rPr>
              <a:t>sex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: Mice can be male (“M”) or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female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(“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F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”).</a:t>
            </a:r>
          </a:p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• </a:t>
            </a:r>
            <a:r>
              <a:rPr lang="it-IT" b="1" i="0" u="none" strike="noStrike" dirty="0">
                <a:solidFill>
                  <a:srgbClr val="F0F6FC"/>
                </a:solidFill>
                <a:effectLst/>
                <a:latin typeface="-apple-system"/>
              </a:rPr>
              <a:t>energy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: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Represents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the health of a mouse. A mouse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dies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if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its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energy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goes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to 0.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decreased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at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every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tick and in case of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fight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, the winner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has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a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lower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decrease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than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the loser.</a:t>
            </a:r>
          </a:p>
          <a:p>
            <a:pPr algn="l"/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necessary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for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females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in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order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to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give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birth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(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they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only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mate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if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their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energy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higher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than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50% of the maximum energy. Can be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brought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back to max-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energywhen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eating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• </a:t>
            </a:r>
            <a:r>
              <a:rPr lang="it-IT" b="1" i="0" u="none" strike="noStrike" dirty="0">
                <a:solidFill>
                  <a:srgbClr val="F0F6FC"/>
                </a:solidFill>
                <a:effectLst/>
                <a:latin typeface="-apple-system"/>
              </a:rPr>
              <a:t>age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: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Increases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each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tick,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influences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fertility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(a mouse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considered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fertile in a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certain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range of age).</a:t>
            </a:r>
          </a:p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• </a:t>
            </a:r>
            <a:r>
              <a:rPr lang="it-IT" b="1" i="0" u="none" strike="noStrike" dirty="0">
                <a:solidFill>
                  <a:srgbClr val="F0F6FC"/>
                </a:solidFill>
                <a:effectLst/>
                <a:latin typeface="-apple-system"/>
              </a:rPr>
              <a:t>social-status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: For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males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, a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value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between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0 and 1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indicating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dominance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.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Affects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probability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of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winning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fights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and a mouse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considered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dominant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and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marked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in red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if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its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social-status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goes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over a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certain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threshold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 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dominance-threshold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• 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behavior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: Can be “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normal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” or “beautiful”,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affecting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movement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and interactions. Setting 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behavior-change-probability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 to 0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allows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not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to take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behavioral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change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to “beautiful”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into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account, made for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simplicity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• </a:t>
            </a:r>
            <a:r>
              <a:rPr lang="it-IT" b="1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Reproduction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: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Females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can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become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pregnant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and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give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birth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after a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gestation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period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69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MODEL PARAMETERS CHANGING IN ANALYSIS</a:t>
            </a:r>
          </a:p>
          <a:p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/>
              <a:t>INIT POPULATION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affects</a:t>
            </a:r>
            <a:r>
              <a:rPr lang="it-IT" dirty="0"/>
              <a:t> the position of </a:t>
            </a:r>
            <a:r>
              <a:rPr lang="it-IT" dirty="0" err="1"/>
              <a:t>population</a:t>
            </a:r>
            <a:r>
              <a:rPr lang="it-IT" dirty="0"/>
              <a:t> </a:t>
            </a:r>
            <a:r>
              <a:rPr lang="it-IT" dirty="0" err="1"/>
              <a:t>peaks</a:t>
            </a:r>
            <a:r>
              <a:rPr lang="it-IT" dirty="0"/>
              <a:t> and the </a:t>
            </a:r>
            <a:r>
              <a:rPr lang="it-IT" dirty="0" err="1"/>
              <a:t>population</a:t>
            </a:r>
            <a:r>
              <a:rPr lang="it-IT" dirty="0"/>
              <a:t> </a:t>
            </a:r>
            <a:r>
              <a:rPr lang="it-IT" dirty="0" err="1"/>
              <a:t>peak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</a:t>
            </a:r>
            <a:r>
              <a:rPr lang="it-IT" dirty="0" err="1"/>
              <a:t>itslef</a:t>
            </a: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/>
              <a:t>MAX AGE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longer</a:t>
            </a:r>
            <a:r>
              <a:rPr lang="it-IT" dirty="0"/>
              <a:t> living </a:t>
            </a:r>
            <a:r>
              <a:rPr lang="it-IT" dirty="0" err="1"/>
              <a:t>span</a:t>
            </a:r>
            <a:r>
              <a:rPr lang="it-IT" dirty="0"/>
              <a:t> can </a:t>
            </a:r>
            <a:r>
              <a:rPr lang="it-IT" dirty="0" err="1"/>
              <a:t>affect</a:t>
            </a:r>
            <a:r>
              <a:rPr lang="it-IT" dirty="0"/>
              <a:t> the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result</a:t>
            </a: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/>
              <a:t>DOMINANCE-THRESHOLD a </a:t>
            </a:r>
            <a:r>
              <a:rPr lang="it-IT" dirty="0" err="1"/>
              <a:t>threshold</a:t>
            </a:r>
            <a:r>
              <a:rPr lang="it-IT" dirty="0"/>
              <a:t> after </a:t>
            </a:r>
            <a:r>
              <a:rPr lang="it-IT" dirty="0" err="1"/>
              <a:t>which</a:t>
            </a:r>
            <a:r>
              <a:rPr lang="it-IT" dirty="0"/>
              <a:t> a mouse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dominant</a:t>
            </a:r>
            <a:endParaRPr lang="it-IT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23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initial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configuration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allocates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the mice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randomly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on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grid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Because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of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moving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dynamics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implemented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, mice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move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randomly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before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they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have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low energy or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before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their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first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meal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interval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In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that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moment,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they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expectedly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tend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to cluster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around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food-dispenser.</a:t>
            </a:r>
          </a:p>
          <a:p>
            <a:pPr algn="l"/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LEGENDA</a:t>
            </a:r>
          </a:p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RUN</a:t>
            </a:r>
          </a:p>
          <a:p>
            <a:pPr algn="l"/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LOOK AT the way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dominant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non-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dominant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males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and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females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distributes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between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four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food-dispenser.</a:t>
            </a:r>
          </a:p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In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early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phase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of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most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simulations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,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distribution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quite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random,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until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some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dominant-males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emerge.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When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that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happens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,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we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can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see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a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migration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of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less-dominant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mice to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less-populated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food-dispenser,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while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females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tend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to stick in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vicinity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of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their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food-dispenser.</a:t>
            </a:r>
          </a:p>
          <a:p>
            <a:pPr algn="l"/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This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causes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some food-dispenser to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have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a low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number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of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dominant-males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while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still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having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a large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number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of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females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,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while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in the food-dispenser with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less-dominant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males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, the ratio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females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over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total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mice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lower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.</a:t>
            </a:r>
            <a:b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</a:br>
            <a:b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</a:br>
            <a:b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This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dynamics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causes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the food-dispenser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where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dominant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mice are, to be more prone to mate,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increasing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population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around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a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number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related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to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initial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parameters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157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POPULATION INCREASING, MICE CLUSTERING IN THE DESCRIBED WAY WITH THESE PARAMETERS.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17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HOW THE INIT POP AFFECTS THE POSITION OF THE PEAK</a:t>
            </a:r>
          </a:p>
          <a:p>
            <a:pPr algn="l"/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population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peaks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usually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happens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in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early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phases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of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simulation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with a large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number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of mice,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while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happens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randomly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before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extinction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with a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lower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number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of mice.</a:t>
            </a:r>
          </a:p>
          <a:p>
            <a:pPr algn="l"/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In the following,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we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FIXED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others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parameters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to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reasonable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values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to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see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how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initial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population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affects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peak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population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With the following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parameters</a:t>
            </a:r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initial-population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: 100, 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peak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population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ranging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from 380 to 650.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42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HOW THE INIT POP AFFECTS THE POSITION OF THE PEAK</a:t>
            </a:r>
          </a:p>
          <a:p>
            <a:pPr algn="l"/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population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peaks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usually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happens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in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early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phases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of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simulation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with a large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number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of mice,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while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happens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randomly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before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extinction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with a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lower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number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of mice.</a:t>
            </a:r>
          </a:p>
          <a:p>
            <a:pPr algn="l"/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In the following,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we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FIXED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others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parameters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to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reasonable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values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to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see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how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initial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population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affects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peak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population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With the following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parameters</a:t>
            </a:r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initial-population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: 100, 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peak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population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ranging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from 380 to 650.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56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initial-population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: 10, ranges 220 to 330.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73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initial-population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: 10, ranges 220 to 330 AND PEAK IS LATER</a:t>
            </a:r>
          </a:p>
          <a:p>
            <a:pPr algn="l"/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Even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setting the range of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offspring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per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birth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from 0 to 10,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possible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to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see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how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over a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variable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number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of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ticks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and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oscillations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in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total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population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values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, in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all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simulations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with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these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parameters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population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eventually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goes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towards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extinction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.</a:t>
            </a:r>
          </a:p>
          <a:p>
            <a:pPr algn="l"/>
            <a:br>
              <a:rPr lang="it-IT" dirty="0"/>
            </a:br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br>
              <a:rPr lang="it-IT" dirty="0"/>
            </a:b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36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Extinction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happens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to be a degenerate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result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of one of the negative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peaks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of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oscillations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OF POPULATION.</a:t>
            </a:r>
          </a:p>
          <a:p>
            <a:pPr algn="l"/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WHAT HAPPENS IS THAT WHEN THE MICE CLUSTER AROUND FOOD DISPENSER, THE OVERCROWDING IN THAT AREAS LEADS THE MICE TO START FIGHTING AND THE BIRTHS TO DECREASE</a:t>
            </a:r>
          </a:p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THIS LEADS TO OSCILLATIONS</a:t>
            </a:r>
          </a:p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WHEN THE OVERCRWODING THRESHOLD IS NOT SATISFIED ANYMORE, THE RATS START AGAIN TO GROW</a:t>
            </a:r>
          </a:p>
          <a:p>
            <a:pPr algn="l"/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BUT WHAT LEADS TO EXCTINCTION? LET’S DELVE INTO THAT</a:t>
            </a:r>
          </a:p>
          <a:p>
            <a:pPr algn="l"/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AFTER</a:t>
            </a:r>
          </a:p>
          <a:p>
            <a:pPr algn="l"/>
            <a:b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Most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of the times,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as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in the video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present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here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happens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when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a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dominant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male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dies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and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leaves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a big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number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of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females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close to a food dispenser.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Among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remaining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less-dominant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males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,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sparsely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distributed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in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other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dispensers, none can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establish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a new position of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dominance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to create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another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cluster of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dominant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mouse and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females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that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could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make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population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grow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again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Using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other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dominance-threshold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parameters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, the situation stays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same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,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resulting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in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extinction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for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same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reason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,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but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in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less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ticks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94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beginning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the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experiment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4 mice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couples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were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put in an “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ideal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 habitat, from the points of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view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having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endParaRPr lang="it-IT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Unlimited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feeding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resources</a:t>
            </a:r>
            <a:endParaRPr lang="it-IT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Protection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from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any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external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predator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species</a:t>
            </a:r>
            <a:endParaRPr lang="it-IT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Protection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from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weather</a:t>
            </a:r>
            <a:endParaRPr lang="it-IT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Protection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from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external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diseases</a:t>
            </a:r>
            <a:endParaRPr lang="it-IT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/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habitat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divided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by 4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square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“rooms” or “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pens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” put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together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 a “U”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shape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in the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sense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that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top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left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top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right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were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connected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respectively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with the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pens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below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while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 bottom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pens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were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connected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both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between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each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other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the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respective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one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above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it-IT" b="0" i="0" u="none" strike="noStrike" dirty="0">
              <a:solidFill>
                <a:srgbClr val="000000"/>
              </a:solidFill>
              <a:effectLst/>
            </a:endParaRPr>
          </a:p>
          <a:p>
            <a:pPr algn="l" rtl="0"/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Overall, the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environment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was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considered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big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enough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maintain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colony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up to 4000/5000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rats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it-IT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523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VARYING MAX AGE</a:t>
            </a:r>
          </a:p>
          <a:p>
            <a:pPr algn="l"/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maximum-age: by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varying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the maximum age,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results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are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approximately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same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,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but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the times are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dilated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and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peak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slightly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higher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,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as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one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would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expect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.</a:t>
            </a:r>
            <a:b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</a:br>
            <a:b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</a:br>
            <a:b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</a:b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Similar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result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was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seen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while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seen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varying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 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death-probability-factor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This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suggests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that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main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reason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for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extinction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not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the aging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population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,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but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number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of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fights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and the establishment of social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dominance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With a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higher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max-age,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we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can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only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see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how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total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population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oscillating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less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randomly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in a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longer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timeframe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, and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it’s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possible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to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see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the trend of the overall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decreasing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peaks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br>
              <a:rPr lang="it-IT" dirty="0"/>
            </a:b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83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parameter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that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affects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most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simulation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results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  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overpopulation-threshold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affects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probability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of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reproducing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and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threshold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after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which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the mice start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fighting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.</a:t>
            </a:r>
          </a:p>
          <a:p>
            <a:pPr algn="l"/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Fixing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all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other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parameters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as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before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(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except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for maximum-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offspring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,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reduced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to 5 for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computational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reasons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) and running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simulation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with an over-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population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-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threshold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of 40.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We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obtain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the following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result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:</a:t>
            </a:r>
          </a:p>
          <a:p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Even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if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population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peak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expectedly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reaches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a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significantly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higher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values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than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before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, the overall trend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same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and mice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extinct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after 23,000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ticks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.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3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53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7B04F-2BFC-3A6F-E47E-B03C78A3E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3D08B5-E683-BAF9-56F7-C7438A1376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296288-0888-B2BA-641C-42E5B94C6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PARAMETER, SELFISHNESS and ALTRUISM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2FC67-C948-2F12-BC49-0FAEF1F881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12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AD067-753B-B1AA-CB4B-99B3606C2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FAC43F-D9FC-3322-0F92-D3C56D58DE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F2681C-096F-0342-6964-BCBDF8656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POPULATION PEAK, HIGH INFANT MORTALITY CORRELATED WITH POPULATION PEAKS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E2EC1-56AE-1310-0689-657D9CE294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31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CA59A-D27B-CFA5-3BE0-C3A551459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DB4297-6FA4-1356-B9EE-79E4635FB8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89679-6A0C-99F2-0F0C-6C16F86D80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HIGHER PEAK, POPULATION DOES NOT COLLAPSE, INFANT MORTALITY OVERALL LOWER AND CONSTANT</a:t>
            </a:r>
          </a:p>
          <a:p>
            <a:endParaRPr lang="en-US" dirty="0"/>
          </a:p>
          <a:p>
            <a:r>
              <a:rPr lang="en-US" dirty="0"/>
              <a:t>TRANSITION BETWEEN THIS AND PREVIOUS MAY HAVE BEEN A GREAT FACTOR IN THE EXTINCTION</a:t>
            </a:r>
          </a:p>
          <a:p>
            <a:endParaRPr lang="en-US" dirty="0"/>
          </a:p>
          <a:p>
            <a:r>
              <a:rPr lang="en-US" dirty="0"/>
              <a:t>MODELS MAY HAVE BEEN BIASED FROM ASSUMPTIONS BUT STILL PLAYABLE, EVEN THOUGH INFERING REALITY FROM THOSE IS HARD. ANY SUGGESTION?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44A26-4B29-61E3-C0DF-FD2A13F327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278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75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SEVERAL EMERGING BEHAVIOURS&gt;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it-IT" sz="1800" b="0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Different</a:t>
            </a:r>
            <a:r>
              <a:rPr lang="it-IT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peak</a:t>
            </a:r>
            <a:r>
              <a:rPr lang="it-IT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(0.5)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it-IT" sz="1800" b="0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Cannibalism</a:t>
            </a:r>
            <a:endParaRPr lang="it-IT" sz="1800" b="0" i="0" u="none" strike="noStrike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it-IT" sz="1800" b="0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Sexual</a:t>
            </a:r>
            <a:r>
              <a:rPr lang="it-IT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deviation</a:t>
            </a:r>
            <a:endParaRPr lang="it-IT" sz="1800" b="0" i="0" u="none" strike="noStrike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it-IT" sz="1800" b="0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Need</a:t>
            </a:r>
            <a:r>
              <a:rPr lang="it-IT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4 </a:t>
            </a:r>
            <a:r>
              <a:rPr lang="it-IT" sz="1800" b="0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togetherness</a:t>
            </a:r>
            <a:endParaRPr lang="it-IT" sz="1800" b="0" i="0" u="none" strike="noStrike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it-IT" sz="1800" b="0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Aggression</a:t>
            </a:r>
            <a:r>
              <a:rPr lang="it-IT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and social </a:t>
            </a:r>
            <a:r>
              <a:rPr lang="it-IT" sz="1800" b="0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hierarchy</a:t>
            </a:r>
            <a:endParaRPr lang="it-IT" sz="1800" b="0" i="0" u="none" strike="noStrike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it-IT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Low </a:t>
            </a:r>
            <a:r>
              <a:rPr lang="it-IT" sz="1800" b="0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mothers</a:t>
            </a:r>
            <a:r>
              <a:rPr lang="it-IT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function</a:t>
            </a:r>
            <a:r>
              <a:rPr lang="it-IT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it-IT" sz="1800" b="0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infant</a:t>
            </a:r>
            <a:r>
              <a:rPr lang="it-IT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t-IT" sz="1800" b="0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mortality</a:t>
            </a:r>
            <a:endParaRPr lang="it-IT" sz="1800" b="0" i="0" u="none" strike="noStrike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it-IT" sz="1800" b="0" i="0" u="none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Extinction</a:t>
            </a:r>
            <a:endParaRPr lang="it-IT" sz="1800" b="0" i="0" u="none" strike="noStrike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34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EB663-C24E-49FB-4FCB-5DBCFF758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5B250AC-9F56-3E83-E774-0091BFB21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5AA8B9D-5C4B-63B3-A386-9FD326DEF3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FIRST IDEA: SINGLE MODEL 4 ALL OF THEM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TOO MUCH COMPLEX!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3 MODELS TO UNDERLINE 3 DIFFERENT ASPECTS: TOGETHERNESS, HIERARCHY, INFANT DEADS/MATERN FUNCTIONS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621E962-A60B-0388-37AB-21715AB4C7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6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GB" dirty="0"/>
              <a:t>NOTES: LIMITED FROM TODAY’S PERSPECTIVE: SUBJECTIVE/BEHAVIOURAL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GB" dirty="0"/>
              <a:t>He said &lt;&lt;NOT NORMAL SCIENCE&gt;&gt;, but “OBSERVATION AND RECONSTRUCTION OF A PROCESS”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GB" dirty="0"/>
              <a:t>The literature did not evolve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GB" dirty="0"/>
              <a:t>Still INTERESTING</a:t>
            </a:r>
          </a:p>
          <a:p>
            <a:pPr marL="628650" lvl="1" indent="-171450" algn="l" rtl="0">
              <a:buFont typeface="Arial" panose="020B0604020202020204" pitchFamily="34" charset="0"/>
              <a:buChar char="•"/>
            </a:pPr>
            <a:r>
              <a:rPr lang="en-GB" dirty="0"/>
              <a:t>Our models are BEHAVIOURAL, NOT QUANTITATIVE</a:t>
            </a:r>
          </a:p>
          <a:p>
            <a:pPr marL="171450" lvl="0" indent="-171450" algn="l" rtl="0">
              <a:buFont typeface="Arial" panose="020B0604020202020204" pitchFamily="34" charset="0"/>
              <a:buChar char="•"/>
            </a:pPr>
            <a:r>
              <a:rPr lang="en-GB" dirty="0"/>
              <a:t>WE DO NOT HAVE TIME FOR ALL THE MODELS’ DETAILS: IF YOU WANNA MAKE ANY SUGGESTION/ASK ABOUT ANY CHOICES, FEEL FREE TO RAISE YOUR HANDS!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07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18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27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SOCIAL HIERARCHY CORRELATED TO FIGHTS</a:t>
            </a:r>
          </a:p>
          <a:p>
            <a:endParaRPr lang="en-GB" dirty="0"/>
          </a:p>
          <a:p>
            <a:r>
              <a:rPr lang="en-GB" dirty="0"/>
              <a:t>DOMINANCE AFFECTED THE SEX DISTRIBUTIONS IN PENS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24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it-IT" b="1" i="0" u="none" strike="noStrike" dirty="0">
                <a:solidFill>
                  <a:srgbClr val="F0F6FC"/>
                </a:solidFill>
                <a:effectLst/>
                <a:latin typeface="-apple-system"/>
              </a:rPr>
              <a:t>INIT</a:t>
            </a:r>
          </a:p>
          <a:p>
            <a:pPr algn="l"/>
            <a:r>
              <a:rPr lang="it-IT" b="1" i="0" u="none" strike="noStrike" dirty="0">
                <a:solidFill>
                  <a:srgbClr val="F0F6FC"/>
                </a:solidFill>
                <a:effectLst/>
                <a:latin typeface="-apple-system"/>
              </a:rPr>
              <a:t>- PATCHES AT CORNERS</a:t>
            </a:r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r>
              <a:rPr lang="it-IT" b="1" i="0" u="none" strike="noStrike" dirty="0">
                <a:solidFill>
                  <a:srgbClr val="F0F6FC"/>
                </a:solidFill>
                <a:effectLst/>
                <a:latin typeface="-apple-system"/>
              </a:rPr>
              <a:t>- MICE RANDOMLY DISTRIBUTED</a:t>
            </a:r>
          </a:p>
          <a:p>
            <a:pPr algn="l"/>
            <a:endParaRPr lang="it-IT" b="1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endParaRPr lang="it-IT" b="1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r>
              <a:rPr lang="it-IT" b="1" i="0" u="none" strike="noStrike" dirty="0">
                <a:solidFill>
                  <a:srgbClr val="F0F6FC"/>
                </a:solidFill>
                <a:effectLst/>
                <a:latin typeface="-apple-system"/>
              </a:rPr>
              <a:t>MOVEMENT</a:t>
            </a:r>
          </a:p>
          <a:p>
            <a:pPr algn="l"/>
            <a:endParaRPr lang="it-IT" b="1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endParaRPr lang="it-IT" b="1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r>
              <a:rPr lang="it-IT" b="1" i="0" u="none" strike="noStrike" dirty="0">
                <a:solidFill>
                  <a:srgbClr val="F0F6FC"/>
                </a:solidFill>
                <a:effectLst/>
                <a:latin typeface="-apple-system"/>
              </a:rPr>
              <a:t>SEEKING FOOD – MICE  MOVE TOWARDS DISPENSERS WHEN HUNGRY (ENERGY OR INTERVAL)</a:t>
            </a:r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Dominant</a:t>
            </a:r>
            <a:r>
              <a:rPr lang="it-IT" b="1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1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Males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: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Claim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a dispenser and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hover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around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F0F6FC"/>
                </a:solidFill>
                <a:effectLst/>
                <a:latin typeface="-apple-system"/>
              </a:rPr>
              <a:t>Non-</a:t>
            </a:r>
            <a:r>
              <a:rPr lang="it-IT" b="1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Dominant</a:t>
            </a:r>
            <a:r>
              <a:rPr lang="it-IT" b="1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1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Males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: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Avoid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dispensers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near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dominant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males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if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possible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Females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: Always go to the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nearest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dispenser.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r>
              <a:rPr lang="it-IT" b="1" i="0" u="none" strike="noStrike" dirty="0">
                <a:solidFill>
                  <a:srgbClr val="F0F6FC"/>
                </a:solidFill>
                <a:effectLst/>
                <a:latin typeface="-apple-system"/>
              </a:rPr>
              <a:t>SEEKING MATES - AT REGULAR INTERVALS, MALE MICE MOVE TOWARDS FERTILE FEMALES</a:t>
            </a:r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/>
            <a:endParaRPr lang="it-IT" b="0" i="0" u="none" strike="noStrike" dirty="0">
              <a:solidFill>
                <a:srgbClr val="F0F6FC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Dominant</a:t>
            </a:r>
            <a:r>
              <a:rPr lang="it-IT" b="1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1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Males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: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Avoid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mating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if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a male with a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higher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social-status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is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nearby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1" i="0" u="none" strike="noStrike" dirty="0">
                <a:solidFill>
                  <a:srgbClr val="F0F6FC"/>
                </a:solidFill>
                <a:effectLst/>
                <a:latin typeface="-apple-system"/>
              </a:rPr>
              <a:t>Non-</a:t>
            </a:r>
            <a:r>
              <a:rPr lang="it-IT" b="1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Dominant</a:t>
            </a:r>
            <a:r>
              <a:rPr lang="it-IT" b="1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1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Males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: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Avoid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females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near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dominant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males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it-IT" b="1" i="0" u="none" strike="noStrike" dirty="0">
                <a:solidFill>
                  <a:srgbClr val="F0F6FC"/>
                </a:solidFill>
                <a:effectLst/>
                <a:latin typeface="-apple-system"/>
              </a:rPr>
              <a:t>Random </a:t>
            </a:r>
            <a:r>
              <a:rPr lang="it-IT" b="1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Movement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: Mice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move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randomly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with a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bias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towards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the center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when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not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engaged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in </a:t>
            </a:r>
            <a:r>
              <a:rPr lang="it-IT" b="0" i="0" u="none" strike="noStrike" dirty="0" err="1">
                <a:solidFill>
                  <a:srgbClr val="F0F6FC"/>
                </a:solidFill>
                <a:effectLst/>
                <a:latin typeface="-apple-system"/>
              </a:rPr>
              <a:t>other</a:t>
            </a:r>
            <a:r>
              <a:rPr lang="it-IT" b="0" i="0" u="none" strike="noStrike" dirty="0">
                <a:solidFill>
                  <a:srgbClr val="F0F6FC"/>
                </a:solidFill>
                <a:effectLst/>
                <a:latin typeface="-apple-system"/>
              </a:rPr>
              <a:t> activities.</a:t>
            </a:r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0225B-A412-4ED7-B472-76DBF477E1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4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de-CH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702B13-3F4E-4118-AA1A-BDC8A12DA589}"/>
              </a:ext>
            </a:extLst>
          </p:cNvPr>
          <p:cNvSpPr/>
          <p:nvPr userDrawn="1"/>
        </p:nvSpPr>
        <p:spPr>
          <a:xfrm>
            <a:off x="7632340" y="6471631"/>
            <a:ext cx="1187810" cy="234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9B4668-DBF8-4040-99F1-C3A0DC8B2E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984268" y="6396117"/>
            <a:ext cx="1944216" cy="351236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algn="r">
              <a:defRPr/>
            </a:pPr>
            <a:r>
              <a:rPr lang="de-DE" dirty="0"/>
              <a:t>Dino Carpentras</a:t>
            </a:r>
          </a:p>
        </p:txBody>
      </p:sp>
    </p:spTree>
    <p:extLst>
      <p:ext uri="{BB962C8B-B14F-4D97-AF65-F5344CB8AC3E}">
        <p14:creationId xmlns:p14="http://schemas.microsoft.com/office/powerpoint/2010/main" val="376284440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" t="19025" r="111" b="21320"/>
          <a:stretch>
            <a:fillRect/>
          </a:stretch>
        </p:blipFill>
        <p:spPr bwMode="auto">
          <a:xfrm>
            <a:off x="323850" y="620713"/>
            <a:ext cx="8496300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accent4"/>
          </a:solidFill>
        </p:spPr>
        <p:txBody>
          <a:bodyPr lIns="144000" tIns="10800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accent4"/>
          </a:solidFill>
        </p:spPr>
        <p:txBody>
          <a:bodyPr lIns="144000" tIns="72000" anchor="t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575154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23850" y="620713"/>
            <a:ext cx="8496300" cy="463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AF959D-058A-4339-AE77-8916E83429F9}"/>
              </a:ext>
            </a:extLst>
          </p:cNvPr>
          <p:cNvSpPr/>
          <p:nvPr userDrawn="1"/>
        </p:nvSpPr>
        <p:spPr>
          <a:xfrm>
            <a:off x="7632340" y="6471631"/>
            <a:ext cx="1187810" cy="234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80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3D6901E4-2F88-4BE3-8E81-FF772DBA67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984268" y="6396117"/>
            <a:ext cx="1944216" cy="351236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algn="r">
              <a:defRPr/>
            </a:pPr>
            <a:r>
              <a:rPr lang="de-DE" dirty="0"/>
              <a:t>Dino Carpentras</a:t>
            </a:r>
          </a:p>
        </p:txBody>
      </p:sp>
    </p:spTree>
    <p:extLst>
      <p:ext uri="{BB962C8B-B14F-4D97-AF65-F5344CB8AC3E}">
        <p14:creationId xmlns:p14="http://schemas.microsoft.com/office/powerpoint/2010/main" val="146675025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FBE21B-74D0-4447-813B-4B4A27BFB768}"/>
              </a:ext>
            </a:extLst>
          </p:cNvPr>
          <p:cNvSpPr/>
          <p:nvPr userDrawn="1"/>
        </p:nvSpPr>
        <p:spPr>
          <a:xfrm>
            <a:off x="7956376" y="6380993"/>
            <a:ext cx="647750" cy="234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3CC5D18C-000C-4E2B-918F-9CE5B75511A6}" type="slidenum">
              <a:rPr lang="de-CH" sz="1800" smtClean="0">
                <a:solidFill>
                  <a:schemeClr val="tx1"/>
                </a:solidFill>
              </a:rPr>
              <a:t>‹N›</a:t>
            </a:fld>
            <a:endParaRPr lang="de-CH" sz="1800" dirty="0">
              <a:solidFill>
                <a:schemeClr val="tx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FDC640-A90C-45DA-AB93-3DF5C24128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algn="r">
              <a:defRPr/>
            </a:pPr>
            <a:r>
              <a:rPr lang="de-DE" dirty="0"/>
              <a:t>Dino Carpentras</a:t>
            </a:r>
          </a:p>
        </p:txBody>
      </p:sp>
    </p:spTree>
    <p:extLst>
      <p:ext uri="{BB962C8B-B14F-4D97-AF65-F5344CB8AC3E}">
        <p14:creationId xmlns:p14="http://schemas.microsoft.com/office/powerpoint/2010/main" val="2464762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5" y="152402"/>
            <a:ext cx="8859601" cy="612775"/>
            <a:chOff x="142874" y="152400"/>
            <a:chExt cx="8859601" cy="612775"/>
          </a:xfrm>
          <a:solidFill>
            <a:schemeClr val="accent4"/>
          </a:solidFill>
        </p:grpSpPr>
        <p:sp>
          <p:nvSpPr>
            <p:cNvPr id="24" name="Rechteck 23"/>
            <p:cNvSpPr/>
            <p:nvPr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800"/>
            </a:p>
          </p:txBody>
        </p:sp>
        <p:sp>
          <p:nvSpPr>
            <p:cNvPr id="25" name="Rechteck 24"/>
            <p:cNvSpPr/>
            <p:nvPr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800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sz="180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1030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323851" y="1423335"/>
            <a:ext cx="8483600" cy="481395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0400" tIns="0" rIns="144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031" name="Textfeld 15"/>
          <p:cNvSpPr txBox="1">
            <a:spLocks noChangeArrowheads="1"/>
          </p:cNvSpPr>
          <p:nvPr/>
        </p:nvSpPr>
        <p:spPr bwMode="auto">
          <a:xfrm>
            <a:off x="8559801" y="6300788"/>
            <a:ext cx="106363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de-CH" altLang="de-DE" sz="800">
                <a:ea typeface="+mn-ea"/>
              </a:rPr>
              <a:t>|</a:t>
            </a:r>
          </a:p>
        </p:txBody>
      </p:sp>
      <p:sp>
        <p:nvSpPr>
          <p:cNvPr id="1032" name="Textfeld 17"/>
          <p:cNvSpPr txBox="1">
            <a:spLocks noChangeArrowheads="1"/>
          </p:cNvSpPr>
          <p:nvPr/>
        </p:nvSpPr>
        <p:spPr bwMode="auto">
          <a:xfrm>
            <a:off x="7834313" y="6300788"/>
            <a:ext cx="106362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rIns="36000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de-CH" altLang="de-DE" sz="800">
                <a:ea typeface="+mn-ea"/>
              </a:rPr>
              <a:t>|</a:t>
            </a:r>
          </a:p>
        </p:txBody>
      </p:sp>
      <p:sp>
        <p:nvSpPr>
          <p:cNvPr id="1033" name="Titelplatzhalter 1"/>
          <p:cNvSpPr>
            <a:spLocks noGrp="1"/>
          </p:cNvSpPr>
          <p:nvPr>
            <p:ph type="title"/>
          </p:nvPr>
        </p:nvSpPr>
        <p:spPr bwMode="auto">
          <a:xfrm>
            <a:off x="323850" y="620715"/>
            <a:ext cx="8496300" cy="45226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0400" tIns="0" rIns="14400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34" name="Textfeld 6"/>
          <p:cNvSpPr txBox="1">
            <a:spLocks noChangeArrowheads="1"/>
          </p:cNvSpPr>
          <p:nvPr/>
        </p:nvSpPr>
        <p:spPr bwMode="auto">
          <a:xfrm>
            <a:off x="323850" y="6308727"/>
            <a:ext cx="4248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de-CH" altLang="de-DE" sz="800">
              <a:ea typeface="+mn-ea"/>
            </a:endParaRPr>
          </a:p>
        </p:txBody>
      </p:sp>
      <p:pic>
        <p:nvPicPr>
          <p:cNvPr id="1035" name="Picture 12" descr="V:\Vorlagen\DGESS_ETH Logos\eth_dgess_logo_pos_500px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1" y="6453188"/>
            <a:ext cx="715963" cy="16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4934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p:transition>
    <p:fade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9pPr>
    </p:titleStyle>
    <p:bodyStyle>
      <a:lvl1pPr marL="361950" indent="-361950" algn="l" rtl="0" eaLnBrk="1" fontAlgn="base" hangingPunct="1">
        <a:spcBef>
          <a:spcPts val="500"/>
        </a:spcBef>
        <a:spcAft>
          <a:spcPct val="0"/>
        </a:spcAft>
        <a:buClr>
          <a:srgbClr val="007A96"/>
        </a:buClr>
        <a:buFont typeface="Wingdings" charset="0"/>
        <a:buChar char="§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627063" indent="-265113" algn="l" rtl="0" eaLnBrk="1" fontAlgn="base" hangingPunct="1">
        <a:spcBef>
          <a:spcPts val="400"/>
        </a:spcBef>
        <a:spcAft>
          <a:spcPct val="0"/>
        </a:spcAft>
        <a:buClr>
          <a:srgbClr val="007A96"/>
        </a:buClr>
        <a:buFont typeface="Wingdings" charset="0"/>
        <a:buChar char="§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93763" indent="-266700" algn="l" rtl="0" eaLnBrk="1" fontAlgn="base" hangingPunct="1">
        <a:spcBef>
          <a:spcPts val="400"/>
        </a:spcBef>
        <a:spcAft>
          <a:spcPct val="0"/>
        </a:spcAft>
        <a:buClr>
          <a:srgbClr val="007A96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7913" indent="-177800" algn="l" rtl="0" eaLnBrk="1" fontAlgn="base" hangingPunct="1">
        <a:spcBef>
          <a:spcPts val="400"/>
        </a:spcBef>
        <a:spcAft>
          <a:spcPct val="0"/>
        </a:spcAft>
        <a:buClr>
          <a:srgbClr val="007A96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62063" indent="-184150" algn="l" rtl="0" eaLnBrk="1" fontAlgn="base" hangingPunct="1">
        <a:spcBef>
          <a:spcPts val="400"/>
        </a:spcBef>
        <a:spcAft>
          <a:spcPct val="0"/>
        </a:spcAft>
        <a:buClr>
          <a:srgbClr val="007A96"/>
        </a:buClr>
        <a:buFont typeface="Wingdings" charset="0"/>
        <a:buChar char="§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8992F-7D45-5A87-F73B-084236CA2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2716D0-6446-03BE-6D4E-09C4E3878810}"/>
              </a:ext>
            </a:extLst>
          </p:cNvPr>
          <p:cNvSpPr/>
          <p:nvPr/>
        </p:nvSpPr>
        <p:spPr>
          <a:xfrm>
            <a:off x="7767263" y="6375115"/>
            <a:ext cx="976045" cy="308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92E9B245-813F-A75D-84EA-40F23E5B18FF}"/>
              </a:ext>
            </a:extLst>
          </p:cNvPr>
          <p:cNvSpPr txBox="1">
            <a:spLocks/>
          </p:cNvSpPr>
          <p:nvPr/>
        </p:nvSpPr>
        <p:spPr>
          <a:xfrm>
            <a:off x="5883525" y="6280733"/>
            <a:ext cx="3115455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Untertitel 1">
            <a:extLst>
              <a:ext uri="{FF2B5EF4-FFF2-40B4-BE49-F238E27FC236}">
                <a16:creationId xmlns:a16="http://schemas.microsoft.com/office/drawing/2014/main" id="{597E5309-020A-0ED5-16FE-B9C8BD0BE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2755" y="4880225"/>
            <a:ext cx="7438490" cy="1268858"/>
          </a:xfrm>
          <a:solidFill>
            <a:srgbClr val="027995"/>
          </a:solidFill>
          <a:ln>
            <a:noFill/>
          </a:ln>
        </p:spPr>
        <p:txBody>
          <a:bodyPr rtlCol="0">
            <a:noAutofit/>
          </a:bodyPr>
          <a:lstStyle/>
          <a:p>
            <a:pPr algn="ctr">
              <a:buClr>
                <a:schemeClr val="accent4"/>
              </a:buClr>
              <a:defRPr/>
            </a:pPr>
            <a:r>
              <a:rPr lang="en-US" sz="2000" dirty="0"/>
              <a:t>CSS Project’s Presentation -</a:t>
            </a:r>
            <a:br>
              <a:rPr lang="en-US" sz="2000" dirty="0"/>
            </a:br>
            <a:r>
              <a:rPr lang="en-US" sz="2000" dirty="0"/>
              <a:t>Alessio Melone, Henrique Ranieri, Francesco Rosano</a:t>
            </a:r>
          </a:p>
          <a:p>
            <a:pPr algn="ctr">
              <a:buClr>
                <a:schemeClr val="accent4"/>
              </a:buClr>
              <a:defRPr/>
            </a:pPr>
            <a:endParaRPr lang="en-US" sz="1050" dirty="0"/>
          </a:p>
          <a:p>
            <a:pPr algn="ctr">
              <a:buClr>
                <a:schemeClr val="accent4"/>
              </a:buClr>
              <a:defRPr/>
            </a:pPr>
            <a:r>
              <a:rPr lang="de-CH" sz="1200" dirty="0">
                <a:ea typeface="+mn-ea"/>
              </a:rPr>
              <a:t>Materials may not be shared without previous written permission of the authors and DH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7378E69-3592-05FD-5203-AF03EA110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" y="3451889"/>
            <a:ext cx="8496300" cy="1407788"/>
          </a:xfrm>
          <a:solidFill>
            <a:srgbClr val="027995"/>
          </a:solidFill>
        </p:spPr>
        <p:txBody>
          <a:bodyPr rtlCol="0" anchor="ctr">
            <a:noAutofit/>
          </a:bodyPr>
          <a:lstStyle/>
          <a:p>
            <a:pPr algn="ctr">
              <a:defRPr/>
            </a:pPr>
            <a:r>
              <a:rPr lang="de-CH" b="1" dirty="0">
                <a:ea typeface="+mj-ea"/>
              </a:rPr>
              <a:t>Complex Social Systems: </a:t>
            </a:r>
            <a:br>
              <a:rPr lang="de-CH" b="1" dirty="0">
                <a:ea typeface="+mj-ea"/>
              </a:rPr>
            </a:br>
            <a:r>
              <a:rPr lang="de-CH" sz="3600" b="1" dirty="0">
                <a:ln>
                  <a:solidFill>
                    <a:sysClr val="windowText" lastClr="000000"/>
                  </a:solidFill>
                </a:ln>
                <a:ea typeface="+mj-ea"/>
              </a:rPr>
              <a:t>THE BEHA</a:t>
            </a:r>
            <a:r>
              <a:rPr lang="de-CH" sz="3600" b="1" dirty="0">
                <a:ln>
                  <a:solidFill>
                    <a:sysClr val="windowText" lastClr="000000"/>
                  </a:solidFill>
                </a:ln>
              </a:rPr>
              <a:t>VIOURAL SINK</a:t>
            </a:r>
            <a:endParaRPr lang="de-CH" b="1" dirty="0">
              <a:ln>
                <a:solidFill>
                  <a:sysClr val="windowText" lastClr="000000"/>
                </a:solidFill>
              </a:ln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5146275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E04E4-5FC6-FABB-D604-EF7FF61EA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394789DF-C749-DC91-353B-F2863F36F3E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457770A-47BC-6628-A14D-8FEF5D04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5"/>
            <a:ext cx="8820150" cy="452261"/>
          </a:xfrm>
        </p:spPr>
        <p:txBody>
          <a:bodyPr wrap="square" anchor="ctr">
            <a:normAutofit fontScale="90000"/>
          </a:bodyPr>
          <a:lstStyle/>
          <a:p>
            <a:r>
              <a:rPr lang="it-IT" dirty="0"/>
              <a:t>Social </a:t>
            </a:r>
            <a:r>
              <a:rPr lang="it-IT" dirty="0" err="1"/>
              <a:t>Togetherness</a:t>
            </a:r>
            <a:r>
              <a:rPr lang="it-IT" dirty="0"/>
              <a:t> - </a:t>
            </a:r>
            <a:r>
              <a:rPr lang="it-IT" dirty="0" err="1"/>
              <a:t>Beneficial</a:t>
            </a:r>
            <a:r>
              <a:rPr lang="it-IT" dirty="0"/>
              <a:t> </a:t>
            </a:r>
            <a:r>
              <a:rPr lang="it-IT" dirty="0" err="1"/>
              <a:t>enviroment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de-CH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3C02F45-4C60-8235-21B2-6C2A7A62FA21}"/>
              </a:ext>
            </a:extLst>
          </p:cNvPr>
          <p:cNvSpPr txBox="1">
            <a:spLocks/>
          </p:cNvSpPr>
          <p:nvPr/>
        </p:nvSpPr>
        <p:spPr>
          <a:xfrm>
            <a:off x="-243220" y="1423330"/>
            <a:ext cx="5034959" cy="4813955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90000"/>
              </a:lnSpc>
            </a:pPr>
            <a:r>
              <a:rPr lang="en-GB" sz="2000" dirty="0"/>
              <a:t>The ease of environmental conditions allows social behaviours to thrive, leading to clustering.</a:t>
            </a:r>
          </a:p>
          <a:p>
            <a:pPr lvl="3">
              <a:lnSpc>
                <a:spcPct val="90000"/>
              </a:lnSpc>
            </a:pPr>
            <a:r>
              <a:rPr lang="en-GB" sz="1800" dirty="0"/>
              <a:t>More flexible feeding time.</a:t>
            </a:r>
          </a:p>
          <a:p>
            <a:pPr lvl="3">
              <a:lnSpc>
                <a:spcPct val="90000"/>
              </a:lnSpc>
            </a:pPr>
            <a:r>
              <a:rPr lang="en-GB" sz="1800" dirty="0"/>
              <a:t>More food available.</a:t>
            </a:r>
          </a:p>
          <a:p>
            <a:pPr lvl="2">
              <a:lnSpc>
                <a:spcPct val="90000"/>
              </a:lnSpc>
            </a:pPr>
            <a:endParaRPr lang="it-IT" sz="2000" dirty="0"/>
          </a:p>
          <a:p>
            <a:pPr lvl="3">
              <a:lnSpc>
                <a:spcPct val="90000"/>
              </a:lnSpc>
            </a:pPr>
            <a:endParaRPr lang="en-GB" sz="1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4299BB-9B0D-C785-91C9-BABD71981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997" y="3231258"/>
            <a:ext cx="4363983" cy="206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FCCE3C2-AD6B-6C85-C47E-FC620ECB7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20" y="3231258"/>
            <a:ext cx="4401880" cy="205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2453E-1DF8-43E4-AA8B-7BDE2D87B4BD}"/>
              </a:ext>
            </a:extLst>
          </p:cNvPr>
          <p:cNvSpPr txBox="1">
            <a:spLocks/>
          </p:cNvSpPr>
          <p:nvPr/>
        </p:nvSpPr>
        <p:spPr>
          <a:xfrm>
            <a:off x="4509004" y="5300388"/>
            <a:ext cx="3925629" cy="538716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0113" lvl="3" indent="0">
              <a:lnSpc>
                <a:spcPct val="90000"/>
              </a:lnSpc>
              <a:buNone/>
            </a:pPr>
            <a:r>
              <a:rPr lang="en-GB" sz="11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feeding windows of size 25% of the day</a:t>
            </a:r>
            <a:endParaRPr lang="en-GB" sz="11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DAE891-2172-0794-36F0-917D07A96349}"/>
              </a:ext>
            </a:extLst>
          </p:cNvPr>
          <p:cNvSpPr txBox="1">
            <a:spLocks/>
          </p:cNvSpPr>
          <p:nvPr/>
        </p:nvSpPr>
        <p:spPr>
          <a:xfrm>
            <a:off x="301763" y="5287151"/>
            <a:ext cx="3925629" cy="538716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0113" lvl="3" indent="0">
              <a:lnSpc>
                <a:spcPct val="90000"/>
              </a:lnSpc>
              <a:buNone/>
            </a:pPr>
            <a:r>
              <a:rPr lang="en-GB" sz="11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feeding windows of size 90% of the day</a:t>
            </a:r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418241378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A8407-4176-4792-BC41-8A5AAC8DD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D2D29FB-1280-1F94-0152-2ADF3946ECF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4107953-E797-4DF6-DC19-D3A54BC75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5"/>
            <a:ext cx="8496300" cy="452261"/>
          </a:xfrm>
        </p:spPr>
        <p:txBody>
          <a:bodyPr wrap="square" anchor="ctr">
            <a:normAutofit fontScale="90000"/>
          </a:bodyPr>
          <a:lstStyle/>
          <a:p>
            <a:r>
              <a:rPr lang="it-IT" dirty="0"/>
              <a:t>Social </a:t>
            </a:r>
            <a:r>
              <a:rPr lang="it-IT" dirty="0" err="1"/>
              <a:t>Togetherness</a:t>
            </a:r>
            <a:r>
              <a:rPr lang="it-IT" dirty="0"/>
              <a:t> - </a:t>
            </a:r>
            <a:r>
              <a:rPr lang="it-IT" dirty="0" err="1"/>
              <a:t>Additional</a:t>
            </a:r>
            <a:r>
              <a:rPr lang="it-IT" dirty="0"/>
              <a:t> </a:t>
            </a:r>
            <a:r>
              <a:rPr lang="it-IT" dirty="0" err="1"/>
              <a:t>observed</a:t>
            </a:r>
            <a:r>
              <a:rPr lang="it-IT" dirty="0"/>
              <a:t> </a:t>
            </a:r>
            <a:r>
              <a:rPr lang="it-IT" dirty="0" err="1"/>
              <a:t>behaviors</a:t>
            </a:r>
            <a:endParaRPr lang="de-CH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6087B9-9B6A-4A41-43F1-D840499E466A}"/>
              </a:ext>
            </a:extLst>
          </p:cNvPr>
          <p:cNvSpPr txBox="1">
            <a:spLocks/>
          </p:cNvSpPr>
          <p:nvPr/>
        </p:nvSpPr>
        <p:spPr>
          <a:xfrm>
            <a:off x="-243220" y="1423330"/>
            <a:ext cx="5034959" cy="4813955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90000"/>
              </a:lnSpc>
            </a:pPr>
            <a:endParaRPr lang="it-IT" sz="1600"/>
          </a:p>
          <a:p>
            <a:pPr lvl="3">
              <a:lnSpc>
                <a:spcPct val="90000"/>
              </a:lnSpc>
            </a:pPr>
            <a:endParaRPr lang="en-GB" sz="140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8839C4D-F7B8-9E6C-C8AE-E2A2F589A4EA}"/>
              </a:ext>
            </a:extLst>
          </p:cNvPr>
          <p:cNvSpPr txBox="1">
            <a:spLocks/>
          </p:cNvSpPr>
          <p:nvPr/>
        </p:nvSpPr>
        <p:spPr>
          <a:xfrm>
            <a:off x="-90820" y="1575730"/>
            <a:ext cx="5034959" cy="4813955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90000"/>
              </a:lnSpc>
            </a:pPr>
            <a:r>
              <a:rPr lang="en-GB"/>
              <a:t>New generations have little influence over an established environment.</a:t>
            </a:r>
          </a:p>
          <a:p>
            <a:pPr lvl="2">
              <a:lnSpc>
                <a:spcPct val="90000"/>
              </a:lnSpc>
            </a:pPr>
            <a:endParaRPr lang="en-GB"/>
          </a:p>
          <a:p>
            <a:pPr lvl="2">
              <a:lnSpc>
                <a:spcPct val="90000"/>
              </a:lnSpc>
            </a:pPr>
            <a:r>
              <a:rPr lang="en-GB"/>
              <a:t>Conditioning coefficient values become irrelevant over time.</a:t>
            </a:r>
          </a:p>
          <a:p>
            <a:pPr lvl="2">
              <a:lnSpc>
                <a:spcPct val="90000"/>
              </a:lnSpc>
            </a:pPr>
            <a:endParaRPr lang="en-GB"/>
          </a:p>
          <a:p>
            <a:pPr lvl="2">
              <a:lnSpc>
                <a:spcPct val="90000"/>
              </a:lnSpc>
            </a:pPr>
            <a:endParaRPr lang="en-GB" sz="1600"/>
          </a:p>
          <a:p>
            <a:pPr lvl="2">
              <a:lnSpc>
                <a:spcPct val="90000"/>
              </a:lnSpc>
            </a:pPr>
            <a:endParaRPr lang="it-IT"/>
          </a:p>
          <a:p>
            <a:pPr lvl="3">
              <a:lnSpc>
                <a:spcPct val="90000"/>
              </a:lnSpc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76059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F0050-C30D-C569-F1A9-B9D48A939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FA55682-03CB-D4C1-AEFD-EA77FB8D17F3}"/>
              </a:ext>
            </a:extLst>
          </p:cNvPr>
          <p:cNvSpPr/>
          <p:nvPr/>
        </p:nvSpPr>
        <p:spPr>
          <a:xfrm>
            <a:off x="7767263" y="6375115"/>
            <a:ext cx="976045" cy="308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FEACFA2F-B0BA-ACEA-6055-C50E811249EA}"/>
              </a:ext>
            </a:extLst>
          </p:cNvPr>
          <p:cNvSpPr txBox="1">
            <a:spLocks/>
          </p:cNvSpPr>
          <p:nvPr/>
        </p:nvSpPr>
        <p:spPr>
          <a:xfrm>
            <a:off x="5883525" y="6280733"/>
            <a:ext cx="3115455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Sottotitolo 8">
            <a:extLst>
              <a:ext uri="{FF2B5EF4-FFF2-40B4-BE49-F238E27FC236}">
                <a16:creationId xmlns:a16="http://schemas.microsoft.com/office/drawing/2014/main" id="{1E58CFCD-B128-19CB-2F22-D01E20D198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850" y="3304824"/>
            <a:ext cx="8496300" cy="1736716"/>
          </a:xfrm>
        </p:spPr>
        <p:txBody>
          <a:bodyPr/>
          <a:lstStyle/>
          <a:p>
            <a:pPr algn="ctr"/>
            <a:r>
              <a:rPr lang="it-IT" sz="3600" b="1" dirty="0">
                <a:latin typeface="+mj-lt"/>
              </a:rPr>
              <a:t>2. Social </a:t>
            </a:r>
            <a:r>
              <a:rPr lang="it-IT" sz="3600" b="1" dirty="0" err="1">
                <a:latin typeface="+mj-lt"/>
              </a:rPr>
              <a:t>Dominance</a:t>
            </a:r>
            <a:r>
              <a:rPr lang="it-IT" sz="3600" b="1" dirty="0">
                <a:latin typeface="+mj-lt"/>
              </a:rPr>
              <a:t> and </a:t>
            </a:r>
            <a:r>
              <a:rPr lang="it-IT" sz="3600" b="1" dirty="0" err="1">
                <a:latin typeface="+mj-lt"/>
              </a:rPr>
              <a:t>Fights</a:t>
            </a:r>
            <a:endParaRPr lang="it-IT" sz="3600" b="1" dirty="0">
              <a:latin typeface="+mj-lt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496BE71-26E0-29B1-6092-384F6F8D0A23}"/>
              </a:ext>
            </a:extLst>
          </p:cNvPr>
          <p:cNvSpPr txBox="1"/>
          <p:nvPr/>
        </p:nvSpPr>
        <p:spPr>
          <a:xfrm>
            <a:off x="2743200" y="3988516"/>
            <a:ext cx="314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dirty="0">
                <a:solidFill>
                  <a:schemeClr val="bg1"/>
                </a:solidFill>
                <a:latin typeface="+mj-lt"/>
              </a:rPr>
              <a:t>Speaker: Alessio Melone</a:t>
            </a:r>
          </a:p>
        </p:txBody>
      </p:sp>
    </p:spTree>
    <p:extLst>
      <p:ext uri="{BB962C8B-B14F-4D97-AF65-F5344CB8AC3E}">
        <p14:creationId xmlns:p14="http://schemas.microsoft.com/office/powerpoint/2010/main" val="30102493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EB059-160C-D2BC-3509-98152E7D5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9BBC524-1107-EE86-E3BF-BEABCCA9650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6263A83-6E72-172D-0F37-D4A234E8A8B6}"/>
              </a:ext>
            </a:extLst>
          </p:cNvPr>
          <p:cNvSpPr txBox="1">
            <a:spLocks/>
          </p:cNvSpPr>
          <p:nvPr/>
        </p:nvSpPr>
        <p:spPr>
          <a:xfrm>
            <a:off x="1178167" y="6456222"/>
            <a:ext cx="6586206" cy="1711842"/>
          </a:xfrm>
          <a:prstGeom prst="rect">
            <a:avLst/>
          </a:prstGeom>
        </p:spPr>
        <p:txBody>
          <a:bodyPr wrap="square" lIns="91440" tIns="45720" rIns="91440" bIns="45720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745" lvl="2" indent="0">
              <a:lnSpc>
                <a:spcPct val="90000"/>
              </a:lnSpc>
              <a:buNone/>
            </a:pPr>
            <a:r>
              <a:rPr lang="it-IT" sz="1000">
                <a:ea typeface="ＭＳ Ｐゴシック"/>
              </a:rPr>
              <a:t>https://gwern.net/doc/sociology/1962-calhoun.pdf</a:t>
            </a:r>
            <a:endParaRPr lang="en-GB" sz="1000">
              <a:ea typeface="ＭＳ Ｐゴシック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0B1FCE-8551-0D83-8629-530BA4EAED66}"/>
              </a:ext>
            </a:extLst>
          </p:cNvPr>
          <p:cNvSpPr/>
          <p:nvPr/>
        </p:nvSpPr>
        <p:spPr>
          <a:xfrm>
            <a:off x="7022997" y="1854911"/>
            <a:ext cx="45719" cy="1446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FD0562-ED95-F6C2-0BCB-627BD4B1AD44}"/>
              </a:ext>
            </a:extLst>
          </p:cNvPr>
          <p:cNvSpPr/>
          <p:nvPr/>
        </p:nvSpPr>
        <p:spPr>
          <a:xfrm>
            <a:off x="7022996" y="3302000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8989ED-D91E-E3AE-BA38-505282D7BB74}"/>
              </a:ext>
            </a:extLst>
          </p:cNvPr>
          <p:cNvSpPr/>
          <p:nvPr/>
        </p:nvSpPr>
        <p:spPr>
          <a:xfrm>
            <a:off x="8483493" y="1673642"/>
            <a:ext cx="106325" cy="3031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733473-2D82-0F15-D95F-7473F8E541D4}"/>
              </a:ext>
            </a:extLst>
          </p:cNvPr>
          <p:cNvSpPr/>
          <p:nvPr/>
        </p:nvSpPr>
        <p:spPr>
          <a:xfrm rot="16200000">
            <a:off x="7088327" y="3206769"/>
            <a:ext cx="106325" cy="3031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C04533-30A0-F8C1-EF50-E37DA6AFA819}"/>
              </a:ext>
            </a:extLst>
          </p:cNvPr>
          <p:cNvSpPr/>
          <p:nvPr/>
        </p:nvSpPr>
        <p:spPr>
          <a:xfrm rot="16200000">
            <a:off x="6946973" y="267609"/>
            <a:ext cx="106325" cy="3031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D56C47-87E5-B45B-2F1E-C3127D23F64F}"/>
              </a:ext>
            </a:extLst>
          </p:cNvPr>
          <p:cNvSpPr/>
          <p:nvPr/>
        </p:nvSpPr>
        <p:spPr>
          <a:xfrm>
            <a:off x="7022996" y="4188715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2E78A2-D429-5537-BA86-61E800E40767}"/>
              </a:ext>
            </a:extLst>
          </p:cNvPr>
          <p:cNvSpPr/>
          <p:nvPr/>
        </p:nvSpPr>
        <p:spPr>
          <a:xfrm rot="16200000">
            <a:off x="7285730" y="3057130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64CADA-9533-7EE2-A6AE-448D7AC9A190}"/>
              </a:ext>
            </a:extLst>
          </p:cNvPr>
          <p:cNvSpPr/>
          <p:nvPr/>
        </p:nvSpPr>
        <p:spPr>
          <a:xfrm rot="16200000">
            <a:off x="8205602" y="3057130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70FFEC-2E40-FBEA-47EB-B59618226280}"/>
              </a:ext>
            </a:extLst>
          </p:cNvPr>
          <p:cNvSpPr/>
          <p:nvPr/>
        </p:nvSpPr>
        <p:spPr>
          <a:xfrm rot="16200000">
            <a:off x="5893317" y="3057130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F42349A-EE47-0907-4F88-766656BF1AAC}"/>
              </a:ext>
            </a:extLst>
          </p:cNvPr>
          <p:cNvSpPr/>
          <p:nvPr/>
        </p:nvSpPr>
        <p:spPr>
          <a:xfrm rot="16200000">
            <a:off x="6760263" y="3056692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EE8BFD0-2710-D78C-9AFD-E56BFBD79A13}"/>
              </a:ext>
            </a:extLst>
          </p:cNvPr>
          <p:cNvSpPr txBox="1"/>
          <p:nvPr/>
        </p:nvSpPr>
        <p:spPr>
          <a:xfrm>
            <a:off x="524327" y="1512235"/>
            <a:ext cx="798191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«… a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dominant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male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was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usually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able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to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expel</a:t>
            </a:r>
            <a:r>
              <a:rPr lang="it-IT" sz="20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all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other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males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and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possess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a harem of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females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.</a:t>
            </a: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The sex ratio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approximated</a:t>
            </a:r>
            <a:r>
              <a:rPr lang="it-IT" sz="20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equality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only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in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those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groups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that</a:t>
            </a:r>
            <a:r>
              <a:rPr lang="it-IT" sz="20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fell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within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the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expected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size range.</a:t>
            </a: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In the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larger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groups, on the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other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hand,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there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were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many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more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males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than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females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.</a:t>
            </a:r>
          </a:p>
          <a:p>
            <a:r>
              <a:rPr lang="it-IT" sz="20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…</a:t>
            </a: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The more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fights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a male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initiated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and the</a:t>
            </a: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more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fights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he won, the more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likely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he</a:t>
            </a:r>
          </a:p>
          <a:p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was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to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establish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a position of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dominance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.</a:t>
            </a:r>
          </a:p>
          <a:p>
            <a:endParaRPr lang="it-IT" sz="2000" dirty="0">
              <a:solidFill>
                <a:srgbClr val="000000"/>
              </a:solidFill>
              <a:effectLst/>
              <a:latin typeface="American Typewriter" panose="02090604020004020304" pitchFamily="18" charset="77"/>
            </a:endParaRPr>
          </a:p>
          <a:p>
            <a:endParaRPr lang="it-IT" sz="2000" dirty="0">
              <a:solidFill>
                <a:srgbClr val="000000"/>
              </a:solidFill>
              <a:effectLst/>
              <a:latin typeface="American Typewriter" panose="02090604020004020304" pitchFamily="18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9E9DD04-E579-3538-A057-175D9C99AB76}"/>
              </a:ext>
            </a:extLst>
          </p:cNvPr>
          <p:cNvSpPr txBox="1"/>
          <p:nvPr/>
        </p:nvSpPr>
        <p:spPr>
          <a:xfrm>
            <a:off x="4471269" y="5215562"/>
            <a:ext cx="4386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/>
              <a:t>Population Density and Social Pathology,</a:t>
            </a:r>
          </a:p>
          <a:p>
            <a:pPr algn="ctr"/>
            <a:r>
              <a:rPr lang="en-GB" i="1" dirty="0"/>
              <a:t>John B. Calhoun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79303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FB5B4-7A38-A503-ED80-62AABE60A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6D14C-B4EA-3778-1683-AC8DE932E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3"/>
            <a:ext cx="8675130" cy="463556"/>
          </a:xfrm>
        </p:spPr>
        <p:txBody>
          <a:bodyPr/>
          <a:lstStyle/>
          <a:p>
            <a:r>
              <a:rPr lang="en-US" dirty="0"/>
              <a:t>Social dominance and fights – Moving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ACB47AC-EC88-97D9-94AA-22D029BCBC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D9EBF90-00EB-6770-9457-D6C4DFB8E903}"/>
              </a:ext>
            </a:extLst>
          </p:cNvPr>
          <p:cNvSpPr txBox="1"/>
          <p:nvPr/>
        </p:nvSpPr>
        <p:spPr>
          <a:xfrm>
            <a:off x="241815" y="1346200"/>
            <a:ext cx="8839200" cy="4378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it-IT" sz="2600" b="1" dirty="0" err="1">
                <a:solidFill>
                  <a:srgbClr val="0E0E0E"/>
                </a:solidFill>
                <a:effectLst/>
                <a:latin typeface=".AppleSystemUIFont"/>
              </a:rPr>
              <a:t>Seeking</a:t>
            </a:r>
            <a:r>
              <a:rPr lang="it-IT" sz="2600" b="1" dirty="0">
                <a:solidFill>
                  <a:srgbClr val="0E0E0E"/>
                </a:solidFill>
                <a:effectLst/>
                <a:latin typeface=".AppleSystemUIFont"/>
              </a:rPr>
              <a:t> Food:</a:t>
            </a:r>
            <a:endParaRPr lang="it-IT" sz="26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it-IT" sz="2600" b="1" dirty="0" err="1">
                <a:solidFill>
                  <a:srgbClr val="0E0E0E"/>
                </a:solidFill>
                <a:effectLst/>
                <a:latin typeface=".AppleSystemUIFont"/>
              </a:rPr>
              <a:t>Dominant</a:t>
            </a:r>
            <a:r>
              <a:rPr lang="it-IT" sz="2600" b="1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b="1" dirty="0" err="1">
                <a:solidFill>
                  <a:srgbClr val="0E0E0E"/>
                </a:solidFill>
                <a:effectLst/>
                <a:latin typeface=".AppleSystemUIFont"/>
              </a:rPr>
              <a:t>Males</a:t>
            </a:r>
            <a:r>
              <a:rPr lang="it-IT" sz="2600" b="1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Claim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and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hover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around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a dispenser.</a:t>
            </a:r>
          </a:p>
          <a:p>
            <a:pPr>
              <a:spcBef>
                <a:spcPts val="900"/>
              </a:spcBef>
            </a:pP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it-IT" sz="2600" b="1" dirty="0">
                <a:solidFill>
                  <a:srgbClr val="0E0E0E"/>
                </a:solidFill>
                <a:effectLst/>
                <a:latin typeface=".AppleSystemUIFont"/>
              </a:rPr>
              <a:t>Non-</a:t>
            </a:r>
            <a:r>
              <a:rPr lang="it-IT" sz="2600" b="1" dirty="0" err="1">
                <a:solidFill>
                  <a:srgbClr val="0E0E0E"/>
                </a:solidFill>
                <a:effectLst/>
                <a:latin typeface=".AppleSystemUIFont"/>
              </a:rPr>
              <a:t>Dominant</a:t>
            </a:r>
            <a:r>
              <a:rPr lang="it-IT" sz="2600" b="1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b="1" dirty="0" err="1">
                <a:solidFill>
                  <a:srgbClr val="0E0E0E"/>
                </a:solidFill>
                <a:effectLst/>
                <a:latin typeface=".AppleSystemUIFont"/>
              </a:rPr>
              <a:t>Males</a:t>
            </a:r>
            <a:r>
              <a:rPr lang="it-IT" sz="2600" b="1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Avoid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dispensers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near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dominant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males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it-IT" sz="2600" b="1" dirty="0" err="1">
                <a:solidFill>
                  <a:srgbClr val="0E0E0E"/>
                </a:solidFill>
                <a:effectLst/>
                <a:latin typeface=".AppleSystemUIFont"/>
              </a:rPr>
              <a:t>Females</a:t>
            </a:r>
            <a:r>
              <a:rPr lang="it-IT" sz="2600" b="1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Go to the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nearest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dispenser.</a:t>
            </a:r>
          </a:p>
          <a:p>
            <a:pPr>
              <a:spcBef>
                <a:spcPts val="900"/>
              </a:spcBef>
            </a:pPr>
            <a:r>
              <a:rPr lang="it-IT" sz="2600" b="1" dirty="0" err="1">
                <a:solidFill>
                  <a:srgbClr val="0E0E0E"/>
                </a:solidFill>
                <a:effectLst/>
                <a:latin typeface=".AppleSystemUIFont"/>
              </a:rPr>
              <a:t>Seeking</a:t>
            </a:r>
            <a:r>
              <a:rPr lang="it-IT" sz="2600" b="1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b="1" dirty="0" err="1">
                <a:solidFill>
                  <a:srgbClr val="0E0E0E"/>
                </a:solidFill>
                <a:effectLst/>
                <a:latin typeface=".AppleSystemUIFont"/>
              </a:rPr>
              <a:t>Mates</a:t>
            </a:r>
            <a:r>
              <a:rPr lang="it-IT" sz="2600" b="1" dirty="0">
                <a:solidFill>
                  <a:srgbClr val="0E0E0E"/>
                </a:solidFill>
                <a:effectLst/>
                <a:latin typeface=".AppleSystemUIFont"/>
              </a:rPr>
              <a:t>: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appx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. 5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attempts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per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lifespan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it-IT" sz="2600" b="1" dirty="0" err="1">
                <a:solidFill>
                  <a:srgbClr val="0E0E0E"/>
                </a:solidFill>
                <a:effectLst/>
                <a:latin typeface=".AppleSystemUIFont"/>
              </a:rPr>
              <a:t>Dominant</a:t>
            </a:r>
            <a:r>
              <a:rPr lang="it-IT" sz="2600" b="1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b="1" dirty="0" err="1">
                <a:solidFill>
                  <a:srgbClr val="0E0E0E"/>
                </a:solidFill>
                <a:effectLst/>
                <a:latin typeface=".AppleSystemUIFont"/>
              </a:rPr>
              <a:t>Males</a:t>
            </a:r>
            <a:r>
              <a:rPr lang="it-IT" sz="2600" b="1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Avoid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mating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if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stronger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males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are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nearby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it-IT" sz="2600" b="1" dirty="0">
                <a:solidFill>
                  <a:srgbClr val="0E0E0E"/>
                </a:solidFill>
                <a:effectLst/>
                <a:latin typeface=".AppleSystemUIFont"/>
              </a:rPr>
              <a:t>Non-</a:t>
            </a:r>
            <a:r>
              <a:rPr lang="it-IT" sz="2600" b="1" dirty="0" err="1">
                <a:solidFill>
                  <a:srgbClr val="0E0E0E"/>
                </a:solidFill>
                <a:effectLst/>
                <a:latin typeface=".AppleSystemUIFont"/>
              </a:rPr>
              <a:t>Dominant</a:t>
            </a:r>
            <a:r>
              <a:rPr lang="it-IT" sz="2600" b="1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b="1" dirty="0" err="1">
                <a:solidFill>
                  <a:srgbClr val="0E0E0E"/>
                </a:solidFill>
                <a:effectLst/>
                <a:latin typeface=".AppleSystemUIFont"/>
              </a:rPr>
              <a:t>Males</a:t>
            </a:r>
            <a:r>
              <a:rPr lang="it-IT" sz="2600" b="1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Avoid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females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near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dominant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males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it-IT" sz="2600" b="1" dirty="0">
                <a:solidFill>
                  <a:srgbClr val="0E0E0E"/>
                </a:solidFill>
                <a:effectLst/>
                <a:latin typeface=".AppleSystemUIFont"/>
              </a:rPr>
              <a:t>Random </a:t>
            </a:r>
            <a:r>
              <a:rPr lang="it-IT" sz="2600" b="1" dirty="0" err="1">
                <a:solidFill>
                  <a:srgbClr val="0E0E0E"/>
                </a:solidFill>
                <a:effectLst/>
                <a:latin typeface=".AppleSystemUIFont"/>
              </a:rPr>
              <a:t>Movement</a:t>
            </a:r>
            <a:r>
              <a:rPr lang="it-IT" sz="2600" b="1" dirty="0">
                <a:solidFill>
                  <a:srgbClr val="0E0E0E"/>
                </a:solidFill>
                <a:effectLst/>
                <a:latin typeface=".AppleSystemUIFont"/>
              </a:rPr>
              <a:t>: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Bias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towards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the center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when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600" dirty="0" err="1">
                <a:solidFill>
                  <a:srgbClr val="0E0E0E"/>
                </a:solidFill>
                <a:effectLst/>
                <a:latin typeface=".AppleSystemUIFont"/>
              </a:rPr>
              <a:t>idle</a:t>
            </a:r>
            <a:r>
              <a:rPr lang="it-IT" sz="26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4649340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C65F1-315F-CF29-8052-9CBE0FE2F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56B19-C8C4-475E-7B14-914C6668C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3"/>
            <a:ext cx="8820150" cy="463556"/>
          </a:xfrm>
        </p:spPr>
        <p:txBody>
          <a:bodyPr/>
          <a:lstStyle/>
          <a:p>
            <a:r>
              <a:rPr lang="en-US" dirty="0"/>
              <a:t>Social dominance and fights – Mating and fighting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21B6ED3-D3A9-C7F3-B87D-B3848594C2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73F6991-6AF7-789B-F2C5-D5E7E8C5D2A3}"/>
              </a:ext>
            </a:extLst>
          </p:cNvPr>
          <p:cNvSpPr txBox="1"/>
          <p:nvPr/>
        </p:nvSpPr>
        <p:spPr>
          <a:xfrm>
            <a:off x="323850" y="1456710"/>
            <a:ext cx="8223250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rgbClr val="0E0E0E"/>
                </a:solidFill>
                <a:effectLst/>
                <a:latin typeface=".AppleSystemUIFont"/>
              </a:rPr>
              <a:t>Fighting</a:t>
            </a:r>
            <a:endParaRPr lang="it-IT" sz="24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Happens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among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males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 under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overcrowded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conditions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Outcomes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depend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 on social status and energy; can lead to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death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endParaRPr lang="it-IT" sz="24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it-IT" sz="2400" b="1" dirty="0" err="1">
                <a:solidFill>
                  <a:srgbClr val="0E0E0E"/>
                </a:solidFill>
                <a:effectLst/>
                <a:latin typeface=".AppleSystemUIFont"/>
              </a:rPr>
              <a:t>Reproducing</a:t>
            </a:r>
            <a:endParaRPr lang="it-IT" sz="24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• Fertile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females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reproduce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based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 on energy and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overcrowding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• After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gestation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,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they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give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birth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 to a random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number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 of </a:t>
            </a:r>
            <a:r>
              <a:rPr lang="it-IT" sz="2400" dirty="0" err="1">
                <a:solidFill>
                  <a:srgbClr val="0E0E0E"/>
                </a:solidFill>
                <a:effectLst/>
                <a:latin typeface=".AppleSystemUIFont"/>
              </a:rPr>
              <a:t>offspring</a:t>
            </a:r>
            <a:r>
              <a:rPr lang="it-IT" sz="2400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964253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5C583-114F-22AA-508B-9AE3BB6ED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B7A80-5FDC-D792-967F-8491D8AB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dominance and fights – Mouse attributes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D400BE7-031A-64C2-1A90-BD4288DF59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56CBBF0-3A88-899B-95B3-D08AB04EC0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507"/>
          <a:stretch/>
        </p:blipFill>
        <p:spPr>
          <a:xfrm>
            <a:off x="51022" y="1231900"/>
            <a:ext cx="8769128" cy="476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6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A5406-3059-8537-4CCC-B8C64A006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7207-1C8B-C953-F625-A34AA7F20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3"/>
            <a:ext cx="8675130" cy="463556"/>
          </a:xfrm>
        </p:spPr>
        <p:txBody>
          <a:bodyPr/>
          <a:lstStyle/>
          <a:p>
            <a:r>
              <a:rPr lang="en-US" dirty="0"/>
              <a:t>Social dominance and fights – Model parameters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5254A2A-AE28-D52A-6AFF-7BA00099E4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416FBBF-F99B-F9D2-1AEC-D4200344D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4685"/>
            <a:ext cx="9144000" cy="460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973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D8D74-4517-5B34-CBC8-C0DFFED68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dominance and fights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08ED04ED-62FC-56E3-3A55-63FAF7FB0E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pic>
        <p:nvPicPr>
          <p:cNvPr id="8" name="Registrazione schermo 2024-12-02 alle 17.20.51">
            <a:hlinkClick r:id="" action="ppaction://media"/>
            <a:extLst>
              <a:ext uri="{FF2B5EF4-FFF2-40B4-BE49-F238E27FC236}">
                <a16:creationId xmlns:a16="http://schemas.microsoft.com/office/drawing/2014/main" id="{4CD9155C-B3C6-5AA7-6B63-6087FA8604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1325" y="1233719"/>
            <a:ext cx="5461349" cy="522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577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D729C-1BB0-C31E-52D5-3487AC1A4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5DC7-12B3-D3B1-A433-E55421AD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3"/>
            <a:ext cx="8820150" cy="463556"/>
          </a:xfrm>
        </p:spPr>
        <p:txBody>
          <a:bodyPr/>
          <a:lstStyle/>
          <a:p>
            <a:r>
              <a:rPr lang="en-US" dirty="0"/>
              <a:t>Social dominance and fights – Clustering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6F9921A-8750-E853-043A-C9A4480087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9631DB6-3776-1582-A59B-886181E74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772179"/>
            <a:ext cx="8998980" cy="33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252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133EB-B3E6-85A9-73F0-12A4AE1A3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01B9892-C709-69BD-B5F9-475B8C7AF3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6A9D2ED-31B2-4D0C-E201-3B9E23A4B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" y="526094"/>
            <a:ext cx="8483601" cy="546878"/>
          </a:xfrm>
        </p:spPr>
        <p:txBody>
          <a:bodyPr wrap="square" anchor="ctr">
            <a:noAutofit/>
          </a:bodyPr>
          <a:lstStyle/>
          <a:p>
            <a:pPr algn="ctr"/>
            <a:r>
              <a:rPr lang="it-IT" sz="2700" dirty="0"/>
              <a:t>Universe 25 Experiment – John B. </a:t>
            </a:r>
            <a:r>
              <a:rPr lang="it-IT" sz="2700" dirty="0" err="1"/>
              <a:t>Calhoun</a:t>
            </a:r>
            <a:r>
              <a:rPr lang="it-IT" sz="2700" dirty="0"/>
              <a:t>, 1968</a:t>
            </a:r>
            <a:endParaRPr lang="de-CH" sz="27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7CD0168-B2B4-451B-FE1C-79889878FF92}"/>
              </a:ext>
            </a:extLst>
          </p:cNvPr>
          <p:cNvSpPr txBox="1">
            <a:spLocks/>
          </p:cNvSpPr>
          <p:nvPr/>
        </p:nvSpPr>
        <p:spPr>
          <a:xfrm>
            <a:off x="0" y="1243767"/>
            <a:ext cx="4731747" cy="4663948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lvl="1" indent="0">
              <a:lnSpc>
                <a:spcPct val="90000"/>
              </a:lnSpc>
              <a:buFont typeface="Wingdings" charset="0"/>
              <a:buNone/>
            </a:pPr>
            <a:r>
              <a:rPr lang="it-IT" sz="2300" b="1" dirty="0"/>
              <a:t>SETTING</a:t>
            </a:r>
          </a:p>
          <a:p>
            <a:pPr lvl="1">
              <a:lnSpc>
                <a:spcPct val="90000"/>
              </a:lnSpc>
            </a:pPr>
            <a:r>
              <a:rPr lang="it-IT" sz="2300" dirty="0"/>
              <a:t>Four mice couples at t</a:t>
            </a:r>
            <a:r>
              <a:rPr lang="it-IT" sz="2300" baseline="-25000" dirty="0"/>
              <a:t>0</a:t>
            </a:r>
          </a:p>
          <a:p>
            <a:pPr lvl="1">
              <a:lnSpc>
                <a:spcPct val="90000"/>
              </a:lnSpc>
            </a:pPr>
            <a:r>
              <a:rPr lang="it-IT" sz="2300" dirty="0"/>
              <a:t>«Rat Utopia»:</a:t>
            </a:r>
          </a:p>
          <a:p>
            <a:pPr lvl="2">
              <a:lnSpc>
                <a:spcPct val="90000"/>
              </a:lnSpc>
            </a:pPr>
            <a:r>
              <a:rPr lang="it-IT" sz="2300" dirty="0" err="1"/>
              <a:t>Unlimited</a:t>
            </a:r>
            <a:r>
              <a:rPr lang="it-IT" sz="2300" dirty="0"/>
              <a:t> food and water</a:t>
            </a:r>
          </a:p>
          <a:p>
            <a:pPr lvl="2">
              <a:lnSpc>
                <a:spcPct val="90000"/>
              </a:lnSpc>
            </a:pPr>
            <a:r>
              <a:rPr lang="it-IT" sz="2300" dirty="0" err="1"/>
              <a:t>Protection</a:t>
            </a:r>
            <a:r>
              <a:rPr lang="it-IT" sz="2300" dirty="0"/>
              <a:t> from </a:t>
            </a:r>
            <a:r>
              <a:rPr lang="it-IT" sz="2300" dirty="0" err="1"/>
              <a:t>predators</a:t>
            </a:r>
            <a:endParaRPr lang="it-IT" sz="2300" dirty="0"/>
          </a:p>
          <a:p>
            <a:pPr lvl="2">
              <a:lnSpc>
                <a:spcPct val="90000"/>
              </a:lnSpc>
            </a:pPr>
            <a:r>
              <a:rPr lang="it-IT" sz="2300" dirty="0" err="1"/>
              <a:t>Protection</a:t>
            </a:r>
            <a:r>
              <a:rPr lang="it-IT" sz="2300" dirty="0"/>
              <a:t> from </a:t>
            </a:r>
            <a:r>
              <a:rPr lang="it-IT" sz="2300" dirty="0" err="1"/>
              <a:t>weather</a:t>
            </a:r>
            <a:endParaRPr lang="it-IT" sz="2300" dirty="0"/>
          </a:p>
          <a:p>
            <a:pPr lvl="2">
              <a:lnSpc>
                <a:spcPct val="90000"/>
              </a:lnSpc>
            </a:pPr>
            <a:r>
              <a:rPr lang="it-IT" sz="2300" dirty="0"/>
              <a:t>Protection from external diseases</a:t>
            </a:r>
          </a:p>
          <a:p>
            <a:pPr lvl="1">
              <a:lnSpc>
                <a:spcPct val="90000"/>
              </a:lnSpc>
            </a:pPr>
            <a:r>
              <a:rPr lang="it-IT" sz="2300" dirty="0"/>
              <a:t>Four pens in a «U» shape,</a:t>
            </a:r>
            <a:br>
              <a:rPr lang="it-IT" sz="2300" dirty="0"/>
            </a:br>
            <a:r>
              <a:rPr lang="it-IT" sz="2300" dirty="0"/>
              <a:t>one food dispenser each</a:t>
            </a:r>
          </a:p>
          <a:p>
            <a:pPr lvl="1">
              <a:lnSpc>
                <a:spcPct val="90000"/>
              </a:lnSpc>
            </a:pPr>
            <a:r>
              <a:rPr lang="it-IT" sz="2300" dirty="0"/>
              <a:t>Habitat </a:t>
            </a:r>
            <a:r>
              <a:rPr lang="it-IT" sz="2300" dirty="0" err="1"/>
              <a:t>built</a:t>
            </a:r>
            <a:r>
              <a:rPr lang="it-IT" sz="2300" dirty="0"/>
              <a:t> for 4000 mice</a:t>
            </a:r>
          </a:p>
          <a:p>
            <a:pPr lvl="1">
              <a:lnSpc>
                <a:spcPct val="90000"/>
              </a:lnSpc>
            </a:pPr>
            <a:r>
              <a:rPr lang="it-IT" sz="2300" dirty="0" err="1"/>
              <a:t>Only</a:t>
            </a:r>
            <a:r>
              <a:rPr lang="it-IT" sz="2300" dirty="0"/>
              <a:t> one </a:t>
            </a:r>
            <a:r>
              <a:rPr lang="it-IT" sz="2300" dirty="0" err="1"/>
              <a:t>scarce</a:t>
            </a:r>
            <a:r>
              <a:rPr lang="it-IT" sz="2300" dirty="0"/>
              <a:t> </a:t>
            </a:r>
            <a:r>
              <a:rPr lang="it-IT" sz="2300" dirty="0" err="1"/>
              <a:t>resourse</a:t>
            </a:r>
            <a:r>
              <a:rPr lang="it-IT" sz="2300" dirty="0"/>
              <a:t>: </a:t>
            </a:r>
            <a:r>
              <a:rPr lang="it-IT" sz="2300" b="1" dirty="0" err="1"/>
              <a:t>space</a:t>
            </a:r>
            <a:endParaRPr lang="it-IT" sz="2300" b="1" dirty="0"/>
          </a:p>
        </p:txBody>
      </p:sp>
      <p:pic>
        <p:nvPicPr>
          <p:cNvPr id="14" name="Picture 13" descr="A person in a room with a large round object&#10;&#10;Description automatically generated with medium confidence">
            <a:extLst>
              <a:ext uri="{FF2B5EF4-FFF2-40B4-BE49-F238E27FC236}">
                <a16:creationId xmlns:a16="http://schemas.microsoft.com/office/drawing/2014/main" id="{9E70A962-0E99-5BAE-8B7F-551B388B2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7" r="17013" b="3"/>
          <a:stretch/>
        </p:blipFill>
        <p:spPr>
          <a:xfrm>
            <a:off x="4731747" y="1423335"/>
            <a:ext cx="4235451" cy="48139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388831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B4A97-135F-0CD4-5A21-7862CF6E8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C2778-8BE1-B24D-4E92-A9FCB0064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0713"/>
            <a:ext cx="9144000" cy="463556"/>
          </a:xfrm>
        </p:spPr>
        <p:txBody>
          <a:bodyPr/>
          <a:lstStyle/>
          <a:p>
            <a:r>
              <a:rPr lang="en-US" dirty="0"/>
              <a:t>Social dominance and fights – 100 initial population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423E42B-1452-3D6E-D197-43A3CADC7C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889285B-CE30-BF73-93FA-DB13B4868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9" r="-8"/>
          <a:stretch/>
        </p:blipFill>
        <p:spPr>
          <a:xfrm>
            <a:off x="463550" y="1689294"/>
            <a:ext cx="8216900" cy="438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1412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77C8C-BD23-74C1-FC24-33DA410D3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9D1A7-45E5-32BD-EB47-4F23E82AE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0713"/>
            <a:ext cx="9144000" cy="463556"/>
          </a:xfrm>
        </p:spPr>
        <p:txBody>
          <a:bodyPr/>
          <a:lstStyle/>
          <a:p>
            <a:r>
              <a:rPr lang="en-US" dirty="0"/>
              <a:t>Social dominance and fights – 100 initial population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BCEACC3-FA1B-5F52-8EA6-6A634E7ED2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F81E55-4489-B102-6D4D-748E97DC9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33" b="30972"/>
          <a:stretch/>
        </p:blipFill>
        <p:spPr>
          <a:xfrm>
            <a:off x="139700" y="2041334"/>
            <a:ext cx="4432300" cy="34312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9630991-8A4F-4305-2396-3E5001ADD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6" b="29955"/>
          <a:stretch/>
        </p:blipFill>
        <p:spPr>
          <a:xfrm>
            <a:off x="4572000" y="2041334"/>
            <a:ext cx="4263775" cy="334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7149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CD7EF-D845-8D19-BC54-B506CCF98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DB6E0-CBDE-E202-B160-5813AF0E8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0713"/>
            <a:ext cx="9144000" cy="463556"/>
          </a:xfrm>
        </p:spPr>
        <p:txBody>
          <a:bodyPr/>
          <a:lstStyle/>
          <a:p>
            <a:r>
              <a:rPr lang="en-US" dirty="0"/>
              <a:t>Social dominance and fights – 10 initial population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7C00802-EE25-51EE-9202-FFF89C4E844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F2E2C2C-6D94-B143-99ED-F4E1B89DC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76" b="31376"/>
          <a:stretch/>
        </p:blipFill>
        <p:spPr>
          <a:xfrm>
            <a:off x="22591" y="1795987"/>
            <a:ext cx="4549409" cy="359516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E761E41-B829-09FF-50DC-6689F8641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6" b="32870"/>
          <a:stretch/>
        </p:blipFill>
        <p:spPr>
          <a:xfrm>
            <a:off x="4449570" y="1795988"/>
            <a:ext cx="4549409" cy="354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4210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1F003-CA57-58A1-081E-F3FC79010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1A03-95F4-7B0C-9377-E07234233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0713"/>
            <a:ext cx="9144000" cy="463556"/>
          </a:xfrm>
        </p:spPr>
        <p:txBody>
          <a:bodyPr/>
          <a:lstStyle/>
          <a:p>
            <a:r>
              <a:rPr lang="en-US" dirty="0"/>
              <a:t>Social dominance and fights – 10 initial population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794FDEB-B966-D951-B2F0-E119096593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2C3789A-7534-A730-8573-633629962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1345009"/>
            <a:ext cx="7772400" cy="467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1139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156FD-9752-3046-2416-1766FEBB6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3611-B943-E840-AEBA-54B4112E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0713"/>
            <a:ext cx="9144000" cy="463556"/>
          </a:xfrm>
        </p:spPr>
        <p:txBody>
          <a:bodyPr/>
          <a:lstStyle/>
          <a:p>
            <a:r>
              <a:rPr lang="en-US" dirty="0"/>
              <a:t>Social dominance and fights – Why extinction?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33C426B-89B7-9285-1555-D8B658CFD6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pic>
        <p:nvPicPr>
          <p:cNvPr id="3" name="BF937821-D278-4EC6-A530-14C107D82D31_2">
            <a:hlinkClick r:id="" action="ppaction://media"/>
            <a:extLst>
              <a:ext uri="{FF2B5EF4-FFF2-40B4-BE49-F238E27FC236}">
                <a16:creationId xmlns:a16="http://schemas.microsoft.com/office/drawing/2014/main" id="{4AD6CCA1-BA65-F962-0453-40505F47DA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70001"/>
            <a:ext cx="9144000" cy="45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150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ACA28-9683-09D7-3AB3-700DAC5C3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ADC4-18F7-136B-F910-F9F35CDF4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0713"/>
            <a:ext cx="9144000" cy="463556"/>
          </a:xfrm>
        </p:spPr>
        <p:txBody>
          <a:bodyPr/>
          <a:lstStyle/>
          <a:p>
            <a:r>
              <a:rPr lang="en-US" dirty="0"/>
              <a:t>Social dominance and fights – Changing max-age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5E2AF69-F5F0-E429-6D85-263B0DBE60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4F228F1-6873-212B-3358-53E5C1257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75222"/>
            <a:ext cx="7772400" cy="461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0156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13E56-EB67-8C43-DEE3-8DD3A460F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0422A-3806-5DE2-0C02-43375BA0C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574" y="598290"/>
            <a:ext cx="8559800" cy="463556"/>
          </a:xfrm>
        </p:spPr>
        <p:txBody>
          <a:bodyPr/>
          <a:lstStyle/>
          <a:p>
            <a:r>
              <a:rPr lang="en-US" sz="2000" dirty="0"/>
              <a:t>Social dominance and fights – Changing Overcrowding Threshold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53EBAD0-173C-643A-6776-02187AF447C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pic>
        <p:nvPicPr>
          <p:cNvPr id="5" name="Immagine 4" descr="Immagine che contiene testo, Carattere, linea, design&#10;&#10;Descrizione generata automaticamente">
            <a:extLst>
              <a:ext uri="{FF2B5EF4-FFF2-40B4-BE49-F238E27FC236}">
                <a16:creationId xmlns:a16="http://schemas.microsoft.com/office/drawing/2014/main" id="{61568AEA-9756-D076-94BD-DAA434256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74" y="1352812"/>
            <a:ext cx="7829126" cy="462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0773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3B5C0-C638-E671-A4D9-B21B3A6C4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2294658-020A-83A0-F1F3-780852B1787A}"/>
              </a:ext>
            </a:extLst>
          </p:cNvPr>
          <p:cNvSpPr/>
          <p:nvPr/>
        </p:nvSpPr>
        <p:spPr>
          <a:xfrm>
            <a:off x="7767263" y="6375115"/>
            <a:ext cx="976045" cy="308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9D1B301-B6E8-AE9B-FCB7-D627C65FC3A4}"/>
              </a:ext>
            </a:extLst>
          </p:cNvPr>
          <p:cNvSpPr txBox="1">
            <a:spLocks/>
          </p:cNvSpPr>
          <p:nvPr/>
        </p:nvSpPr>
        <p:spPr>
          <a:xfrm>
            <a:off x="5883525" y="6280733"/>
            <a:ext cx="3115455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Sottotitolo 8">
            <a:extLst>
              <a:ext uri="{FF2B5EF4-FFF2-40B4-BE49-F238E27FC236}">
                <a16:creationId xmlns:a16="http://schemas.microsoft.com/office/drawing/2014/main" id="{335A25B7-852D-763E-97D6-8B58EEA655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849" y="3304824"/>
            <a:ext cx="8496300" cy="1736716"/>
          </a:xfrm>
        </p:spPr>
        <p:txBody>
          <a:bodyPr/>
          <a:lstStyle/>
          <a:p>
            <a:pPr algn="ctr"/>
            <a:r>
              <a:rPr lang="it-IT" sz="3600" b="1" dirty="0">
                <a:latin typeface="+mj-lt"/>
              </a:rPr>
              <a:t>3. </a:t>
            </a:r>
            <a:r>
              <a:rPr lang="it-IT" sz="3600" b="1" dirty="0" err="1">
                <a:latin typeface="+mj-lt"/>
              </a:rPr>
              <a:t>Infant</a:t>
            </a:r>
            <a:r>
              <a:rPr lang="it-IT" sz="3600" b="1" dirty="0">
                <a:latin typeface="+mj-lt"/>
              </a:rPr>
              <a:t> </a:t>
            </a:r>
            <a:r>
              <a:rPr lang="it-IT" sz="3600" b="1" dirty="0" err="1">
                <a:latin typeface="+mj-lt"/>
              </a:rPr>
              <a:t>Mortality</a:t>
            </a:r>
            <a:r>
              <a:rPr lang="it-IT" sz="3600" b="1" dirty="0">
                <a:latin typeface="+mj-lt"/>
              </a:rPr>
              <a:t> and </a:t>
            </a:r>
            <a:r>
              <a:rPr lang="it-IT" sz="3600" b="1" dirty="0" err="1">
                <a:latin typeface="+mj-lt"/>
              </a:rPr>
              <a:t>Mothership</a:t>
            </a:r>
            <a:endParaRPr lang="it-IT" sz="3600" b="1" dirty="0">
              <a:latin typeface="+mj-lt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3CE9C48-B22B-3BD8-A56E-2ED3EDE2FEB8}"/>
              </a:ext>
            </a:extLst>
          </p:cNvPr>
          <p:cNvSpPr txBox="1"/>
          <p:nvPr/>
        </p:nvSpPr>
        <p:spPr>
          <a:xfrm>
            <a:off x="2887248" y="3988516"/>
            <a:ext cx="3369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dirty="0">
                <a:solidFill>
                  <a:schemeClr val="bg1"/>
                </a:solidFill>
                <a:latin typeface="+mj-lt"/>
              </a:rPr>
              <a:t>Speaker: Francesco Rosano</a:t>
            </a:r>
          </a:p>
        </p:txBody>
      </p:sp>
    </p:spTree>
    <p:extLst>
      <p:ext uri="{BB962C8B-B14F-4D97-AF65-F5344CB8AC3E}">
        <p14:creationId xmlns:p14="http://schemas.microsoft.com/office/powerpoint/2010/main" val="421161475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D44A7-7222-CF9A-DC5D-14B60E284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4AE73D41-EF7A-3554-D8D4-9A3176807D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313E7E6-9A33-E3F1-6D94-69BD43341C37}"/>
              </a:ext>
            </a:extLst>
          </p:cNvPr>
          <p:cNvSpPr txBox="1">
            <a:spLocks/>
          </p:cNvSpPr>
          <p:nvPr/>
        </p:nvSpPr>
        <p:spPr>
          <a:xfrm>
            <a:off x="1178167" y="6456222"/>
            <a:ext cx="6586206" cy="1711842"/>
          </a:xfrm>
          <a:prstGeom prst="rect">
            <a:avLst/>
          </a:prstGeom>
        </p:spPr>
        <p:txBody>
          <a:bodyPr wrap="square" lIns="91440" tIns="45720" rIns="91440" bIns="45720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745" lvl="2" indent="0">
              <a:lnSpc>
                <a:spcPct val="90000"/>
              </a:lnSpc>
              <a:buNone/>
            </a:pPr>
            <a:r>
              <a:rPr lang="it-IT" sz="1000">
                <a:ea typeface="ＭＳ Ｐゴシック"/>
              </a:rPr>
              <a:t>https://gwern.net/doc/sociology/1962-calhoun.pdf</a:t>
            </a:r>
            <a:endParaRPr lang="en-GB" sz="1000">
              <a:ea typeface="ＭＳ Ｐゴシック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FE554D-7B94-D215-5490-03D9D5E47D21}"/>
              </a:ext>
            </a:extLst>
          </p:cNvPr>
          <p:cNvSpPr/>
          <p:nvPr/>
        </p:nvSpPr>
        <p:spPr>
          <a:xfrm>
            <a:off x="7022997" y="1854911"/>
            <a:ext cx="45719" cy="1446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113297-7A28-FE70-EDCF-B6C0DB73964A}"/>
              </a:ext>
            </a:extLst>
          </p:cNvPr>
          <p:cNvSpPr/>
          <p:nvPr/>
        </p:nvSpPr>
        <p:spPr>
          <a:xfrm>
            <a:off x="7022996" y="3302000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DD4AB5-73B4-260E-E0D5-D748AA55BF71}"/>
              </a:ext>
            </a:extLst>
          </p:cNvPr>
          <p:cNvSpPr/>
          <p:nvPr/>
        </p:nvSpPr>
        <p:spPr>
          <a:xfrm>
            <a:off x="8483493" y="1673642"/>
            <a:ext cx="106325" cy="3031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426BE3-E808-B87B-5E82-B68EE1DB7226}"/>
              </a:ext>
            </a:extLst>
          </p:cNvPr>
          <p:cNvSpPr/>
          <p:nvPr/>
        </p:nvSpPr>
        <p:spPr>
          <a:xfrm rot="16200000">
            <a:off x="7088327" y="3206769"/>
            <a:ext cx="106325" cy="3031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D417E4-2742-4CCE-BE5E-643AD5FB7520}"/>
              </a:ext>
            </a:extLst>
          </p:cNvPr>
          <p:cNvSpPr/>
          <p:nvPr/>
        </p:nvSpPr>
        <p:spPr>
          <a:xfrm rot="16200000">
            <a:off x="6946973" y="267609"/>
            <a:ext cx="106325" cy="3031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FD8A6C-C1D3-7515-2C2F-047EC034FA85}"/>
              </a:ext>
            </a:extLst>
          </p:cNvPr>
          <p:cNvSpPr/>
          <p:nvPr/>
        </p:nvSpPr>
        <p:spPr>
          <a:xfrm>
            <a:off x="7022996" y="4188715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81951C-A8AA-4EA5-8901-50D3F508E047}"/>
              </a:ext>
            </a:extLst>
          </p:cNvPr>
          <p:cNvSpPr/>
          <p:nvPr/>
        </p:nvSpPr>
        <p:spPr>
          <a:xfrm rot="16200000">
            <a:off x="7285730" y="3057130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B15ED0-CEA1-E6CF-183D-FC06BA56100D}"/>
              </a:ext>
            </a:extLst>
          </p:cNvPr>
          <p:cNvSpPr/>
          <p:nvPr/>
        </p:nvSpPr>
        <p:spPr>
          <a:xfrm rot="16200000">
            <a:off x="8205602" y="3057130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5AAAE1-F9F5-8772-1A3F-770C3A481DE1}"/>
              </a:ext>
            </a:extLst>
          </p:cNvPr>
          <p:cNvSpPr/>
          <p:nvPr/>
        </p:nvSpPr>
        <p:spPr>
          <a:xfrm rot="16200000">
            <a:off x="5893317" y="3057130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D3719C-DE97-434F-BA01-AD0525AB305C}"/>
              </a:ext>
            </a:extLst>
          </p:cNvPr>
          <p:cNvSpPr/>
          <p:nvPr/>
        </p:nvSpPr>
        <p:spPr>
          <a:xfrm rot="16200000">
            <a:off x="6760263" y="3056692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3BC16BE-6C92-AA31-192A-3561E259BFEF}"/>
              </a:ext>
            </a:extLst>
          </p:cNvPr>
          <p:cNvSpPr txBox="1"/>
          <p:nvPr/>
        </p:nvSpPr>
        <p:spPr>
          <a:xfrm>
            <a:off x="524327" y="1512235"/>
            <a:ext cx="7981913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«… An </a:t>
            </a:r>
            <a:r>
              <a:rPr lang="it-IT" sz="24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even</a:t>
            </a:r>
            <a:r>
              <a:rPr lang="it-IT" sz="24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4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greater</a:t>
            </a:r>
            <a:r>
              <a:rPr lang="it-IT" sz="24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4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number</a:t>
            </a:r>
            <a:r>
              <a:rPr lang="it-IT" sz="24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(of </a:t>
            </a:r>
            <a:r>
              <a:rPr lang="it-IT" sz="24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females</a:t>
            </a:r>
            <a:r>
              <a:rPr lang="it-IT" sz="24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-</a:t>
            </a:r>
            <a:r>
              <a:rPr lang="it-IT" sz="24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4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editor’s</a:t>
            </a:r>
            <a:r>
              <a:rPr lang="it-IT" sz="24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note), after </a:t>
            </a:r>
            <a:r>
              <a:rPr lang="it-IT" sz="24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successfully</a:t>
            </a:r>
            <a:r>
              <a:rPr lang="it-IT" sz="24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  <a:r>
              <a:rPr lang="it-IT" sz="24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giving </a:t>
            </a:r>
            <a:r>
              <a:rPr lang="it-IT" sz="24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birth</a:t>
            </a:r>
            <a:r>
              <a:rPr lang="it-IT" sz="24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, </a:t>
            </a:r>
            <a:r>
              <a:rPr lang="it-IT" sz="24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fell</a:t>
            </a:r>
            <a:r>
              <a:rPr lang="it-IT" sz="24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  <a:r>
              <a:rPr lang="it-IT" sz="24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short in </a:t>
            </a:r>
            <a:r>
              <a:rPr lang="it-IT" sz="24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their</a:t>
            </a:r>
            <a:r>
              <a:rPr lang="it-IT" sz="24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  <a:r>
              <a:rPr lang="it-IT" sz="24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maternal</a:t>
            </a:r>
            <a:r>
              <a:rPr lang="it-IT" sz="24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4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functions</a:t>
            </a:r>
            <a:r>
              <a:rPr lang="it-IT" sz="24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.</a:t>
            </a:r>
          </a:p>
          <a:p>
            <a:r>
              <a:rPr lang="it-IT" sz="24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... stress from social interaction led to </a:t>
            </a:r>
            <a:r>
              <a:rPr lang="it-IT" sz="2400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such</a:t>
            </a:r>
            <a:r>
              <a:rPr lang="it-IT" sz="24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disruption of </a:t>
            </a:r>
            <a:r>
              <a:rPr lang="it-IT" sz="2400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maternal</a:t>
            </a:r>
            <a:r>
              <a:rPr lang="it-IT" sz="24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behavior</a:t>
            </a:r>
            <a:r>
              <a:rPr lang="it-IT" sz="24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that</a:t>
            </a:r>
            <a:r>
              <a:rPr lang="it-IT" sz="24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few</a:t>
            </a:r>
            <a:r>
              <a:rPr lang="it-IT" sz="24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young</a:t>
            </a:r>
            <a:r>
              <a:rPr lang="it-IT" sz="24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  <a:r>
              <a:rPr lang="it-IT" sz="2400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survived</a:t>
            </a:r>
            <a:r>
              <a:rPr lang="it-IT" sz="24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.</a:t>
            </a:r>
          </a:p>
          <a:p>
            <a:endParaRPr lang="it-IT" sz="2000" dirty="0">
              <a:solidFill>
                <a:srgbClr val="000000"/>
              </a:solidFill>
              <a:effectLst/>
              <a:latin typeface="American Typewriter" panose="02090604020004020304" pitchFamily="18" charset="77"/>
            </a:endParaRPr>
          </a:p>
          <a:p>
            <a:endParaRPr lang="it-IT" sz="2000" dirty="0">
              <a:solidFill>
                <a:srgbClr val="000000"/>
              </a:solidFill>
              <a:effectLst/>
              <a:latin typeface="American Typewriter" panose="02090604020004020304" pitchFamily="18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ABEC832-F7C4-84AC-4983-E5B221D8EF65}"/>
              </a:ext>
            </a:extLst>
          </p:cNvPr>
          <p:cNvSpPr txBox="1"/>
          <p:nvPr/>
        </p:nvSpPr>
        <p:spPr>
          <a:xfrm>
            <a:off x="4471269" y="5215562"/>
            <a:ext cx="4386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/>
              <a:t>Population Density and Social Pathology,</a:t>
            </a:r>
          </a:p>
          <a:p>
            <a:pPr algn="ctr"/>
            <a:r>
              <a:rPr lang="en-GB" i="1" dirty="0"/>
              <a:t>John B. Calhoun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398052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02B99-702A-1110-BB18-9B64A3F0D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2"/>
            <a:ext cx="8496300" cy="1271149"/>
          </a:xfrm>
        </p:spPr>
        <p:txBody>
          <a:bodyPr anchor="t"/>
          <a:lstStyle/>
          <a:p>
            <a:pPr algn="ctr"/>
            <a:r>
              <a:rPr lang="en-US" dirty="0"/>
              <a:t>Infant Mortality and Mothership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7AE3134-7691-3362-9397-AA0A33F226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0B7023-97FA-2F65-96FA-3513312E2111}"/>
              </a:ext>
            </a:extLst>
          </p:cNvPr>
          <p:cNvSpPr txBox="1">
            <a:spLocks/>
          </p:cNvSpPr>
          <p:nvPr/>
        </p:nvSpPr>
        <p:spPr>
          <a:xfrm>
            <a:off x="0" y="1425954"/>
            <a:ext cx="4731746" cy="4756748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lvl="1" indent="0">
              <a:lnSpc>
                <a:spcPct val="90000"/>
              </a:lnSpc>
              <a:buFont typeface="Wingdings" charset="0"/>
              <a:buNone/>
            </a:pPr>
            <a:r>
              <a:rPr lang="it-IT" sz="2200" dirty="0"/>
              <a:t>MODEL RULES:</a:t>
            </a:r>
          </a:p>
          <a:p>
            <a:pPr lvl="1">
              <a:lnSpc>
                <a:spcPct val="90000"/>
              </a:lnSpc>
            </a:pPr>
            <a:r>
              <a:rPr lang="it-IT" sz="2200" dirty="0"/>
              <a:t>Finite number of infinite energy sources</a:t>
            </a:r>
            <a:endParaRPr lang="it-IT" sz="2200" baseline="-25000" dirty="0"/>
          </a:p>
          <a:p>
            <a:pPr lvl="1">
              <a:lnSpc>
                <a:spcPct val="90000"/>
              </a:lnSpc>
            </a:pPr>
            <a:r>
              <a:rPr lang="it-IT" sz="2200" dirty="0"/>
              <a:t>Agents move randomly until when they need resources, then towards sources</a:t>
            </a:r>
          </a:p>
          <a:p>
            <a:pPr lvl="1">
              <a:lnSpc>
                <a:spcPct val="90000"/>
              </a:lnSpc>
            </a:pPr>
            <a:r>
              <a:rPr lang="it-IT" sz="2200" dirty="0"/>
              <a:t>Time to eat proportional to the number of agents in the radius of the source</a:t>
            </a:r>
          </a:p>
          <a:p>
            <a:pPr lvl="1">
              <a:lnSpc>
                <a:spcPct val="90000"/>
              </a:lnSpc>
            </a:pPr>
            <a:r>
              <a:rPr lang="it-IT" sz="2200" dirty="0"/>
              <a:t>Only «adult» mice get pregnant (coupling with another mouse)</a:t>
            </a:r>
          </a:p>
          <a:p>
            <a:pPr lvl="1">
              <a:lnSpc>
                <a:spcPct val="90000"/>
              </a:lnSpc>
            </a:pPr>
            <a:r>
              <a:rPr lang="it-IT" sz="2200" dirty="0"/>
              <a:t>Pregnancy takes time</a:t>
            </a:r>
          </a:p>
          <a:p>
            <a:pPr lvl="1">
              <a:lnSpc>
                <a:spcPct val="90000"/>
              </a:lnSpc>
            </a:pPr>
            <a:r>
              <a:rPr lang="it-IT" sz="2200" dirty="0"/>
              <a:t>«Young» mice can get fed only by their parents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C65BE-30E4-879A-4CE3-C8959132F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379"/>
          <a:stretch/>
        </p:blipFill>
        <p:spPr>
          <a:xfrm>
            <a:off x="6425852" y="1202498"/>
            <a:ext cx="1603332" cy="48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175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37C78-651B-74BE-33BE-CABA4AE8A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5FA1BC-5A0F-4D97-F61D-3A573659D2E4}"/>
              </a:ext>
            </a:extLst>
          </p:cNvPr>
          <p:cNvSpPr txBox="1">
            <a:spLocks/>
          </p:cNvSpPr>
          <p:nvPr/>
        </p:nvSpPr>
        <p:spPr>
          <a:xfrm>
            <a:off x="0" y="1169582"/>
            <a:ext cx="5176345" cy="5801434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lvl="1" indent="0">
              <a:lnSpc>
                <a:spcPct val="90000"/>
              </a:lnSpc>
              <a:buFont typeface="Wingdings" charset="0"/>
              <a:buNone/>
            </a:pPr>
            <a:r>
              <a:rPr lang="it-IT" sz="2200" b="1" dirty="0"/>
              <a:t>EMERGING BEHAVIOURS</a:t>
            </a:r>
          </a:p>
          <a:p>
            <a:pPr lvl="1">
              <a:lnSpc>
                <a:spcPct val="90000"/>
              </a:lnSpc>
            </a:pPr>
            <a:r>
              <a:rPr lang="it-IT" sz="2200" dirty="0"/>
              <a:t>Population peaked at 2200 mice (habitat for 4000)</a:t>
            </a:r>
          </a:p>
          <a:p>
            <a:pPr lvl="1">
              <a:lnSpc>
                <a:spcPct val="90000"/>
              </a:lnSpc>
            </a:pPr>
            <a:r>
              <a:rPr lang="it-IT" sz="2200" dirty="0"/>
              <a:t>Antisocial emerging behaviour:</a:t>
            </a:r>
          </a:p>
          <a:p>
            <a:pPr lvl="2">
              <a:lnSpc>
                <a:spcPct val="90000"/>
              </a:lnSpc>
            </a:pPr>
            <a:r>
              <a:rPr lang="it-IT" sz="2200" dirty="0" err="1"/>
              <a:t>Mothers</a:t>
            </a:r>
            <a:r>
              <a:rPr lang="it-IT" sz="2200" dirty="0"/>
              <a:t> </a:t>
            </a:r>
            <a:r>
              <a:rPr lang="it-IT" sz="2200" dirty="0" err="1"/>
              <a:t>abandoning</a:t>
            </a:r>
            <a:r>
              <a:rPr lang="it-IT" sz="2200" dirty="0"/>
              <a:t> «</a:t>
            </a:r>
            <a:r>
              <a:rPr lang="it-IT" sz="2200" dirty="0" err="1"/>
              <a:t>mothership</a:t>
            </a:r>
            <a:r>
              <a:rPr lang="it-IT" sz="2200" dirty="0"/>
              <a:t>», </a:t>
            </a:r>
            <a:r>
              <a:rPr lang="it-IT" sz="2200" dirty="0" err="1"/>
              <a:t>infant</a:t>
            </a:r>
            <a:r>
              <a:rPr lang="it-IT" sz="2200" dirty="0"/>
              <a:t> </a:t>
            </a:r>
            <a:r>
              <a:rPr lang="it-IT" sz="2200" dirty="0" err="1"/>
              <a:t>mortality</a:t>
            </a:r>
            <a:endParaRPr lang="it-IT" sz="2200" dirty="0"/>
          </a:p>
          <a:p>
            <a:pPr lvl="2">
              <a:lnSpc>
                <a:spcPct val="90000"/>
              </a:lnSpc>
            </a:pPr>
            <a:r>
              <a:rPr lang="it-IT" sz="2200" dirty="0" err="1"/>
              <a:t>Cannibalism</a:t>
            </a:r>
            <a:endParaRPr lang="it-IT" sz="2200" dirty="0"/>
          </a:p>
          <a:p>
            <a:pPr lvl="2">
              <a:lnSpc>
                <a:spcPct val="90000"/>
              </a:lnSpc>
            </a:pPr>
            <a:r>
              <a:rPr lang="it-IT" sz="2200" dirty="0" err="1"/>
              <a:t>Increased</a:t>
            </a:r>
            <a:r>
              <a:rPr lang="it-IT" sz="2200" dirty="0"/>
              <a:t> </a:t>
            </a:r>
            <a:r>
              <a:rPr lang="it-IT" sz="2200" dirty="0" err="1"/>
              <a:t>aggresivity</a:t>
            </a:r>
            <a:endParaRPr lang="it-IT" sz="2200" dirty="0"/>
          </a:p>
          <a:p>
            <a:pPr lvl="2">
              <a:lnSpc>
                <a:spcPct val="90000"/>
              </a:lnSpc>
            </a:pPr>
            <a:r>
              <a:rPr lang="it-IT" sz="2200" dirty="0"/>
              <a:t>Sexual deviation</a:t>
            </a:r>
          </a:p>
          <a:p>
            <a:pPr lvl="2">
              <a:lnSpc>
                <a:spcPct val="90000"/>
              </a:lnSpc>
            </a:pPr>
            <a:r>
              <a:rPr lang="it-IT" sz="2200" dirty="0"/>
              <a:t>Self-isolation/«togetherness»</a:t>
            </a:r>
            <a:br>
              <a:rPr lang="it-IT" sz="2200" dirty="0"/>
            </a:br>
            <a:r>
              <a:rPr lang="it-IT" sz="2200" dirty="0"/>
              <a:t>necessity</a:t>
            </a:r>
          </a:p>
          <a:p>
            <a:pPr lvl="2">
              <a:lnSpc>
                <a:spcPct val="90000"/>
              </a:lnSpc>
            </a:pPr>
            <a:r>
              <a:rPr lang="it-IT" sz="2200" dirty="0"/>
              <a:t>Hyperactivity/laziness</a:t>
            </a:r>
          </a:p>
          <a:p>
            <a:pPr lvl="2">
              <a:lnSpc>
                <a:spcPct val="90000"/>
              </a:lnSpc>
            </a:pPr>
            <a:r>
              <a:rPr lang="it-IT" sz="2200" dirty="0"/>
              <a:t>Strict social hierarchy</a:t>
            </a:r>
          </a:p>
          <a:p>
            <a:pPr lvl="1">
              <a:lnSpc>
                <a:spcPct val="90000"/>
              </a:lnSpc>
            </a:pPr>
            <a:r>
              <a:rPr lang="it-IT" sz="2200" dirty="0"/>
              <a:t>High density lead to extinction</a:t>
            </a:r>
          </a:p>
          <a:p>
            <a:pPr marL="361950" lvl="1" indent="0">
              <a:lnSpc>
                <a:spcPct val="90000"/>
              </a:lnSpc>
              <a:buNone/>
            </a:pPr>
            <a:r>
              <a:rPr lang="it-IT" sz="2200" dirty="0"/>
              <a:t>        	"BEHAVIOURAL SINK"</a:t>
            </a:r>
          </a:p>
        </p:txBody>
      </p:sp>
      <p:pic>
        <p:nvPicPr>
          <p:cNvPr id="8" name="Picture 7" descr="A graph of a mouse">
            <a:extLst>
              <a:ext uri="{FF2B5EF4-FFF2-40B4-BE49-F238E27FC236}">
                <a16:creationId xmlns:a16="http://schemas.microsoft.com/office/drawing/2014/main" id="{689C6604-F6CF-3FF9-49EC-5D2B3F572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198" y="1405886"/>
            <a:ext cx="3798033" cy="2443430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27A083D-0179-056B-18CF-D95EB7A9D8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sp>
        <p:nvSpPr>
          <p:cNvPr id="3" name="Freccia destra 2">
            <a:extLst>
              <a:ext uri="{FF2B5EF4-FFF2-40B4-BE49-F238E27FC236}">
                <a16:creationId xmlns:a16="http://schemas.microsoft.com/office/drawing/2014/main" id="{E74A15E4-3356-A9B9-5347-7C9298A2A4CC}"/>
              </a:ext>
            </a:extLst>
          </p:cNvPr>
          <p:cNvSpPr/>
          <p:nvPr/>
        </p:nvSpPr>
        <p:spPr>
          <a:xfrm>
            <a:off x="1297524" y="6029576"/>
            <a:ext cx="524831" cy="25115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41ACAAA-2389-B117-EDF7-7A7EA0FC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" y="526094"/>
            <a:ext cx="8483601" cy="546878"/>
          </a:xfrm>
        </p:spPr>
        <p:txBody>
          <a:bodyPr wrap="square" anchor="ctr">
            <a:noAutofit/>
          </a:bodyPr>
          <a:lstStyle/>
          <a:p>
            <a:pPr algn="ctr"/>
            <a:r>
              <a:rPr lang="it-IT" sz="2700" dirty="0"/>
              <a:t>Universe 25 Experiment – John B. </a:t>
            </a:r>
            <a:r>
              <a:rPr lang="it-IT" sz="2700" dirty="0" err="1"/>
              <a:t>Calhoun</a:t>
            </a:r>
            <a:r>
              <a:rPr lang="it-IT" sz="2700" dirty="0"/>
              <a:t>, 1968</a:t>
            </a:r>
            <a:endParaRPr lang="de-CH" sz="27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F6A62C5-576F-7348-2364-1FC50D60FE7F}"/>
              </a:ext>
            </a:extLst>
          </p:cNvPr>
          <p:cNvSpPr txBox="1"/>
          <p:nvPr/>
        </p:nvSpPr>
        <p:spPr>
          <a:xfrm>
            <a:off x="5389719" y="4401413"/>
            <a:ext cx="3115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Too many complex emerging behaviours for a single model?</a:t>
            </a:r>
          </a:p>
        </p:txBody>
      </p:sp>
    </p:spTree>
    <p:extLst>
      <p:ext uri="{BB962C8B-B14F-4D97-AF65-F5344CB8AC3E}">
        <p14:creationId xmlns:p14="http://schemas.microsoft.com/office/powerpoint/2010/main" val="4031922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A160A-55A1-9305-FD60-CC4E8A84F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21E4-6A85-34F7-2AD9-6420E6952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2"/>
            <a:ext cx="8496300" cy="1271149"/>
          </a:xfrm>
        </p:spPr>
        <p:txBody>
          <a:bodyPr anchor="t"/>
          <a:lstStyle/>
          <a:p>
            <a:pPr algn="ctr"/>
            <a:r>
              <a:rPr lang="en-US" dirty="0"/>
              <a:t>Infant Mortality and Mothership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A21029B-1905-E79B-6770-FCE2ABB3B4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B0F290-71BF-59EA-9319-64382F0449AB}"/>
              </a:ext>
            </a:extLst>
          </p:cNvPr>
          <p:cNvSpPr txBox="1">
            <a:spLocks/>
          </p:cNvSpPr>
          <p:nvPr/>
        </p:nvSpPr>
        <p:spPr>
          <a:xfrm>
            <a:off x="0" y="1425954"/>
            <a:ext cx="9144000" cy="4756748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lvl="1" indent="0" algn="ctr">
              <a:lnSpc>
                <a:spcPct val="90000"/>
              </a:lnSpc>
              <a:buFont typeface="Wingdings" charset="0"/>
              <a:buNone/>
            </a:pPr>
            <a:r>
              <a:rPr lang="it-IT" sz="2200" dirty="0"/>
              <a:t>MODEL SETTING: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EF01B0-1FBE-CB94-00FC-4703D7EA9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1861"/>
            <a:ext cx="9144000" cy="3927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36BB20-618A-F023-F3F0-5C745B272089}"/>
              </a:ext>
            </a:extLst>
          </p:cNvPr>
          <p:cNvSpPr txBox="1"/>
          <p:nvPr/>
        </p:nvSpPr>
        <p:spPr>
          <a:xfrm>
            <a:off x="3943470" y="2697103"/>
            <a:ext cx="1576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MAIN PARAMETER</a:t>
            </a:r>
          </a:p>
        </p:txBody>
      </p:sp>
      <p:sp>
        <p:nvSpPr>
          <p:cNvPr id="9" name="Freccia destra 2">
            <a:extLst>
              <a:ext uri="{FF2B5EF4-FFF2-40B4-BE49-F238E27FC236}">
                <a16:creationId xmlns:a16="http://schemas.microsoft.com/office/drawing/2014/main" id="{033634BD-7B86-03ED-0E9D-C23DA266C9E4}"/>
              </a:ext>
            </a:extLst>
          </p:cNvPr>
          <p:cNvSpPr/>
          <p:nvPr/>
        </p:nvSpPr>
        <p:spPr>
          <a:xfrm rot="5400000">
            <a:off x="4532815" y="3367197"/>
            <a:ext cx="397860" cy="18129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093628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3A55E-5683-2685-C17E-6768B1D4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D5323-9454-07CE-C510-FA2C61BDB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2"/>
            <a:ext cx="8496300" cy="1271149"/>
          </a:xfrm>
        </p:spPr>
        <p:txBody>
          <a:bodyPr anchor="t"/>
          <a:lstStyle/>
          <a:p>
            <a:pPr algn="ctr"/>
            <a:r>
              <a:rPr lang="en-US" dirty="0"/>
              <a:t>Infant Mortality and Mothership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65A3CDD-4DD8-398E-41EF-F6D83B5FEE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29F0F8E-1025-B284-B16C-AA7393E760B9}"/>
              </a:ext>
            </a:extLst>
          </p:cNvPr>
          <p:cNvSpPr txBox="1">
            <a:spLocks/>
          </p:cNvSpPr>
          <p:nvPr/>
        </p:nvSpPr>
        <p:spPr>
          <a:xfrm>
            <a:off x="0" y="1425954"/>
            <a:ext cx="8029904" cy="549991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lvl="1" indent="0" algn="ctr">
              <a:lnSpc>
                <a:spcPct val="90000"/>
              </a:lnSpc>
              <a:buFont typeface="Wingdings" charset="0"/>
              <a:buNone/>
            </a:pPr>
            <a:r>
              <a:rPr lang="it-IT" sz="2200" dirty="0"/>
              <a:t>LOW «MOTHERSHIP» 		EXTINCTION                   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49B30E-22EE-D08B-3AA2-875756A8D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7" y="2234637"/>
            <a:ext cx="4797939" cy="3703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C70A02-D2F0-95B5-4833-DDAE480AC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2"/>
          <a:stretch/>
        </p:blipFill>
        <p:spPr>
          <a:xfrm>
            <a:off x="5213201" y="2270235"/>
            <a:ext cx="3298567" cy="3761503"/>
          </a:xfrm>
          <a:prstGeom prst="rect">
            <a:avLst/>
          </a:prstGeom>
        </p:spPr>
      </p:pic>
      <p:sp>
        <p:nvSpPr>
          <p:cNvPr id="10" name="Freccia destra 2">
            <a:extLst>
              <a:ext uri="{FF2B5EF4-FFF2-40B4-BE49-F238E27FC236}">
                <a16:creationId xmlns:a16="http://schemas.microsoft.com/office/drawing/2014/main" id="{ECB1A8A6-F4F4-5030-FD65-23EBC2C05522}"/>
              </a:ext>
            </a:extLst>
          </p:cNvPr>
          <p:cNvSpPr/>
          <p:nvPr/>
        </p:nvSpPr>
        <p:spPr>
          <a:xfrm>
            <a:off x="4404176" y="1425954"/>
            <a:ext cx="740637" cy="3906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07882AF-3266-A8B1-CEC0-6BB9AF80B5FE}"/>
              </a:ext>
            </a:extLst>
          </p:cNvPr>
          <p:cNvSpPr txBox="1">
            <a:spLocks/>
          </p:cNvSpPr>
          <p:nvPr/>
        </p:nvSpPr>
        <p:spPr>
          <a:xfrm>
            <a:off x="1313794" y="6153807"/>
            <a:ext cx="6789852" cy="479964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lvl="1" indent="0" algn="ctr">
              <a:lnSpc>
                <a:spcPct val="90000"/>
              </a:lnSpc>
              <a:buFont typeface="Wingdings" charset="0"/>
              <a:buNone/>
            </a:pPr>
            <a:r>
              <a:rPr lang="it-IT" sz="1400" dirty="0"/>
              <a:t>CORRELATION BETWEEN POPULATION PEAKS AND INFANT MORTALITY</a:t>
            </a:r>
          </a:p>
        </p:txBody>
      </p:sp>
      <p:sp>
        <p:nvSpPr>
          <p:cNvPr id="12" name="Freccia destra 2">
            <a:extLst>
              <a:ext uri="{FF2B5EF4-FFF2-40B4-BE49-F238E27FC236}">
                <a16:creationId xmlns:a16="http://schemas.microsoft.com/office/drawing/2014/main" id="{A195C28D-8A4E-65F0-3C77-6472389482A9}"/>
              </a:ext>
            </a:extLst>
          </p:cNvPr>
          <p:cNvSpPr/>
          <p:nvPr/>
        </p:nvSpPr>
        <p:spPr>
          <a:xfrm rot="16200000">
            <a:off x="2700835" y="5866476"/>
            <a:ext cx="270965" cy="18162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destra 2">
            <a:extLst>
              <a:ext uri="{FF2B5EF4-FFF2-40B4-BE49-F238E27FC236}">
                <a16:creationId xmlns:a16="http://schemas.microsoft.com/office/drawing/2014/main" id="{D5FBD5B4-7859-3FB7-55F9-F652E540E565}"/>
              </a:ext>
            </a:extLst>
          </p:cNvPr>
          <p:cNvSpPr/>
          <p:nvPr/>
        </p:nvSpPr>
        <p:spPr>
          <a:xfrm rot="16200000">
            <a:off x="5838856" y="5852264"/>
            <a:ext cx="270965" cy="18162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destra 2">
            <a:extLst>
              <a:ext uri="{FF2B5EF4-FFF2-40B4-BE49-F238E27FC236}">
                <a16:creationId xmlns:a16="http://schemas.microsoft.com/office/drawing/2014/main" id="{FB18301C-4B7D-E93C-CC95-F40946B902AA}"/>
              </a:ext>
            </a:extLst>
          </p:cNvPr>
          <p:cNvSpPr/>
          <p:nvPr/>
        </p:nvSpPr>
        <p:spPr>
          <a:xfrm rot="16200000">
            <a:off x="6469477" y="5843427"/>
            <a:ext cx="270965" cy="18162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ABB6C0-DC66-19C1-95B6-EB9C7BA42C65}"/>
              </a:ext>
            </a:extLst>
          </p:cNvPr>
          <p:cNvSpPr txBox="1">
            <a:spLocks/>
          </p:cNvSpPr>
          <p:nvPr/>
        </p:nvSpPr>
        <p:spPr>
          <a:xfrm>
            <a:off x="-123028" y="1982400"/>
            <a:ext cx="1660635" cy="6742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lvl="1" indent="0" algn="ctr">
              <a:lnSpc>
                <a:spcPct val="90000"/>
              </a:lnSpc>
              <a:buFont typeface="Wingdings" charset="0"/>
              <a:buNone/>
            </a:pPr>
            <a:r>
              <a:rPr lang="it-IT" sz="1100" dirty="0"/>
              <a:t>VERY LOW PEAKS OF POPULATION</a:t>
            </a:r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BA558BE6-DB58-68E6-3486-B6E2B334C441}"/>
              </a:ext>
            </a:extLst>
          </p:cNvPr>
          <p:cNvSpPr/>
          <p:nvPr/>
        </p:nvSpPr>
        <p:spPr>
          <a:xfrm rot="5400000">
            <a:off x="885498" y="2477923"/>
            <a:ext cx="449315" cy="496614"/>
          </a:xfrm>
          <a:prstGeom prst="ben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4111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3067D-6653-1F71-FD13-B29E6FB0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F0E6-31FB-0172-B382-3F62EF737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2"/>
            <a:ext cx="8496300" cy="1271149"/>
          </a:xfrm>
        </p:spPr>
        <p:txBody>
          <a:bodyPr anchor="t"/>
          <a:lstStyle/>
          <a:p>
            <a:pPr algn="ctr"/>
            <a:r>
              <a:rPr lang="en-US" dirty="0"/>
              <a:t>Infant Mortality and Mothership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A947E72-A76E-21D3-D4EC-04CC4713E3B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12CF67E-6394-6464-30B1-720406686BBB}"/>
              </a:ext>
            </a:extLst>
          </p:cNvPr>
          <p:cNvSpPr txBox="1">
            <a:spLocks/>
          </p:cNvSpPr>
          <p:nvPr/>
        </p:nvSpPr>
        <p:spPr>
          <a:xfrm>
            <a:off x="0" y="1425954"/>
            <a:ext cx="8029904" cy="549991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lvl="1" indent="0" algn="ctr">
              <a:lnSpc>
                <a:spcPct val="90000"/>
              </a:lnSpc>
              <a:buFont typeface="Wingdings" charset="0"/>
              <a:buNone/>
            </a:pPr>
            <a:r>
              <a:rPr lang="it-IT" sz="2200" dirty="0"/>
              <a:t>HIGH «MOTHERSHIP» 		STABILITY                             </a:t>
            </a:r>
          </a:p>
        </p:txBody>
      </p:sp>
      <p:sp>
        <p:nvSpPr>
          <p:cNvPr id="10" name="Freccia destra 2">
            <a:extLst>
              <a:ext uri="{FF2B5EF4-FFF2-40B4-BE49-F238E27FC236}">
                <a16:creationId xmlns:a16="http://schemas.microsoft.com/office/drawing/2014/main" id="{0335F031-A48F-5104-1B21-4BEE593AFB19}"/>
              </a:ext>
            </a:extLst>
          </p:cNvPr>
          <p:cNvSpPr/>
          <p:nvPr/>
        </p:nvSpPr>
        <p:spPr>
          <a:xfrm>
            <a:off x="4572000" y="1425954"/>
            <a:ext cx="740637" cy="3906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E1DB825-7771-1AC0-C696-40434744DC25}"/>
              </a:ext>
            </a:extLst>
          </p:cNvPr>
          <p:cNvSpPr txBox="1">
            <a:spLocks/>
          </p:cNvSpPr>
          <p:nvPr/>
        </p:nvSpPr>
        <p:spPr>
          <a:xfrm>
            <a:off x="1313794" y="6153807"/>
            <a:ext cx="6789852" cy="479964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lvl="1" indent="0" algn="ctr">
              <a:lnSpc>
                <a:spcPct val="90000"/>
              </a:lnSpc>
              <a:buFont typeface="Wingdings" charset="0"/>
              <a:buNone/>
            </a:pPr>
            <a:r>
              <a:rPr lang="it-IT" sz="1400" dirty="0"/>
              <a:t>INFANT MORTALITY IS STABLE, AND OVERALL LOWER</a:t>
            </a:r>
          </a:p>
        </p:txBody>
      </p:sp>
      <p:sp>
        <p:nvSpPr>
          <p:cNvPr id="12" name="Freccia destra 2">
            <a:extLst>
              <a:ext uri="{FF2B5EF4-FFF2-40B4-BE49-F238E27FC236}">
                <a16:creationId xmlns:a16="http://schemas.microsoft.com/office/drawing/2014/main" id="{786B4181-22F0-38F9-C3F6-DD1D34F2EC5C}"/>
              </a:ext>
            </a:extLst>
          </p:cNvPr>
          <p:cNvSpPr/>
          <p:nvPr/>
        </p:nvSpPr>
        <p:spPr>
          <a:xfrm rot="16200000">
            <a:off x="2700835" y="5866476"/>
            <a:ext cx="270965" cy="18162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destra 2">
            <a:extLst>
              <a:ext uri="{FF2B5EF4-FFF2-40B4-BE49-F238E27FC236}">
                <a16:creationId xmlns:a16="http://schemas.microsoft.com/office/drawing/2014/main" id="{2B94AA86-74E8-B584-5536-A582255B6FC0}"/>
              </a:ext>
            </a:extLst>
          </p:cNvPr>
          <p:cNvSpPr/>
          <p:nvPr/>
        </p:nvSpPr>
        <p:spPr>
          <a:xfrm rot="16200000">
            <a:off x="6469477" y="5853937"/>
            <a:ext cx="270965" cy="18162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6A8D7-5A10-B038-967C-3BCEF4C58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4" y="2106987"/>
            <a:ext cx="4824359" cy="36211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3A6BFF-F602-2A76-5C9D-643F3E4AF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7"/>
          <a:stretch/>
        </p:blipFill>
        <p:spPr>
          <a:xfrm>
            <a:off x="5241675" y="2075797"/>
            <a:ext cx="3311897" cy="3687055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9CAEEC3-6C22-C3F6-9C26-8CA93438F3B0}"/>
              </a:ext>
            </a:extLst>
          </p:cNvPr>
          <p:cNvSpPr txBox="1">
            <a:spLocks/>
          </p:cNvSpPr>
          <p:nvPr/>
        </p:nvSpPr>
        <p:spPr>
          <a:xfrm>
            <a:off x="-123028" y="1982400"/>
            <a:ext cx="1660635" cy="674200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lvl="1" indent="0" algn="ctr">
              <a:lnSpc>
                <a:spcPct val="90000"/>
              </a:lnSpc>
              <a:buFont typeface="Wingdings" charset="0"/>
              <a:buNone/>
            </a:pPr>
            <a:r>
              <a:rPr lang="it-IT" sz="1100" dirty="0"/>
              <a:t>AVERAGE POPULATION IS WAY HIGHER</a:t>
            </a: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D069F8E7-ECBB-EF65-B7F1-B433871CFB5B}"/>
              </a:ext>
            </a:extLst>
          </p:cNvPr>
          <p:cNvSpPr/>
          <p:nvPr/>
        </p:nvSpPr>
        <p:spPr>
          <a:xfrm rot="5400000">
            <a:off x="885498" y="2477923"/>
            <a:ext cx="449315" cy="496614"/>
          </a:xfrm>
          <a:prstGeom prst="bent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1992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5">
            <a:extLst>
              <a:ext uri="{FF2B5EF4-FFF2-40B4-BE49-F238E27FC236}">
                <a16:creationId xmlns:a16="http://schemas.microsoft.com/office/drawing/2014/main" id="{5BE8AA82-11E2-38F8-5464-B6957448E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" y="3655259"/>
            <a:ext cx="8496300" cy="1031875"/>
          </a:xfrm>
          <a:solidFill>
            <a:srgbClr val="027995"/>
          </a:solidFill>
        </p:spPr>
        <p:txBody>
          <a:bodyPr rtlCol="0" anchor="ctr">
            <a:noAutofit/>
          </a:bodyPr>
          <a:lstStyle/>
          <a:p>
            <a:pPr algn="ctr">
              <a:defRPr/>
            </a:pPr>
            <a:r>
              <a:rPr lang="de-CH" b="1" dirty="0">
                <a:ea typeface="+mj-ea"/>
              </a:rPr>
              <a:t>Thank you for your attention!</a:t>
            </a:r>
            <a:endParaRPr lang="de-CH" b="1" dirty="0">
              <a:ln>
                <a:solidFill>
                  <a:sysClr val="windowText" lastClr="000000"/>
                </a:solidFill>
              </a:ln>
              <a:solidFill>
                <a:schemeClr val="bg2"/>
              </a:solidFill>
              <a:ea typeface="+mj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6B7126-AD2A-B7C5-BAE6-C9F466156ED2}"/>
              </a:ext>
            </a:extLst>
          </p:cNvPr>
          <p:cNvSpPr/>
          <p:nvPr/>
        </p:nvSpPr>
        <p:spPr>
          <a:xfrm>
            <a:off x="7767263" y="6375115"/>
            <a:ext cx="976045" cy="308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4181DFFF-E60E-80E2-B096-57E53164E1CA}"/>
              </a:ext>
            </a:extLst>
          </p:cNvPr>
          <p:cNvSpPr txBox="1">
            <a:spLocks/>
          </p:cNvSpPr>
          <p:nvPr/>
        </p:nvSpPr>
        <p:spPr>
          <a:xfrm>
            <a:off x="5883525" y="6280733"/>
            <a:ext cx="3115455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</p:spTree>
    <p:extLst>
      <p:ext uri="{BB962C8B-B14F-4D97-AF65-F5344CB8AC3E}">
        <p14:creationId xmlns:p14="http://schemas.microsoft.com/office/powerpoint/2010/main" val="12140947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C9855-01EC-2CD5-530A-579BBDB65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C7DF21-B09B-ED9E-57CF-7570FCA879F7}"/>
              </a:ext>
            </a:extLst>
          </p:cNvPr>
          <p:cNvSpPr txBox="1">
            <a:spLocks/>
          </p:cNvSpPr>
          <p:nvPr/>
        </p:nvSpPr>
        <p:spPr>
          <a:xfrm>
            <a:off x="0" y="1169582"/>
            <a:ext cx="5176345" cy="5801434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lvl="1" indent="0">
              <a:lnSpc>
                <a:spcPct val="90000"/>
              </a:lnSpc>
              <a:buFont typeface="Wingdings" charset="0"/>
              <a:buNone/>
            </a:pPr>
            <a:r>
              <a:rPr lang="it-IT" sz="2200" b="1" dirty="0"/>
              <a:t>EMERGING BEHAVIOURS:</a:t>
            </a:r>
          </a:p>
          <a:p>
            <a:pPr lvl="1">
              <a:lnSpc>
                <a:spcPct val="90000"/>
              </a:lnSpc>
            </a:pPr>
            <a:r>
              <a:rPr lang="it-IT" sz="2200" dirty="0"/>
              <a:t>Population peaked at 2200 mice (habitat for 4000)</a:t>
            </a:r>
          </a:p>
          <a:p>
            <a:pPr lvl="1">
              <a:lnSpc>
                <a:spcPct val="90000"/>
              </a:lnSpc>
            </a:pPr>
            <a:r>
              <a:rPr lang="it-IT" sz="2200" dirty="0"/>
              <a:t>Antisocial emerging behaviour:</a:t>
            </a:r>
          </a:p>
          <a:p>
            <a:pPr lvl="2">
              <a:lnSpc>
                <a:spcPct val="90000"/>
              </a:lnSpc>
            </a:pPr>
            <a:r>
              <a:rPr lang="it-IT" sz="2200" b="1" dirty="0"/>
              <a:t>Mothers abandoning «mothership», infant mortality</a:t>
            </a:r>
          </a:p>
          <a:p>
            <a:pPr lvl="2">
              <a:lnSpc>
                <a:spcPct val="90000"/>
              </a:lnSpc>
            </a:pPr>
            <a:r>
              <a:rPr lang="it-IT" sz="2200" dirty="0"/>
              <a:t>Cannibalism</a:t>
            </a:r>
          </a:p>
          <a:p>
            <a:pPr lvl="2">
              <a:lnSpc>
                <a:spcPct val="90000"/>
              </a:lnSpc>
            </a:pPr>
            <a:r>
              <a:rPr lang="it-IT" sz="2200" b="1" dirty="0" err="1"/>
              <a:t>Increased</a:t>
            </a:r>
            <a:r>
              <a:rPr lang="it-IT" sz="2200" b="1" dirty="0"/>
              <a:t> </a:t>
            </a:r>
            <a:r>
              <a:rPr lang="it-IT" sz="2200" b="1" dirty="0" err="1"/>
              <a:t>aggresivity</a:t>
            </a:r>
            <a:endParaRPr lang="it-IT" sz="2200" b="1" dirty="0"/>
          </a:p>
          <a:p>
            <a:pPr lvl="2">
              <a:lnSpc>
                <a:spcPct val="90000"/>
              </a:lnSpc>
            </a:pPr>
            <a:r>
              <a:rPr lang="it-IT" sz="2200" dirty="0"/>
              <a:t>Sexual deviation</a:t>
            </a:r>
          </a:p>
          <a:p>
            <a:pPr lvl="2">
              <a:lnSpc>
                <a:spcPct val="90000"/>
              </a:lnSpc>
            </a:pPr>
            <a:r>
              <a:rPr lang="it-IT" sz="2200" dirty="0"/>
              <a:t>Self-isolation</a:t>
            </a:r>
            <a:r>
              <a:rPr lang="it-IT" sz="2200" b="1" dirty="0"/>
              <a:t>/«togetherness»</a:t>
            </a:r>
            <a:br>
              <a:rPr lang="it-IT" sz="2200" b="1" dirty="0"/>
            </a:br>
            <a:r>
              <a:rPr lang="it-IT" sz="2200" b="1" dirty="0"/>
              <a:t>necessity</a:t>
            </a:r>
          </a:p>
          <a:p>
            <a:pPr lvl="2">
              <a:lnSpc>
                <a:spcPct val="90000"/>
              </a:lnSpc>
            </a:pPr>
            <a:r>
              <a:rPr lang="it-IT" sz="2200" dirty="0"/>
              <a:t>Hyperactivity/laziness</a:t>
            </a:r>
            <a:endParaRPr lang="it-IT" sz="2200" dirty="0">
              <a:highlight>
                <a:srgbClr val="FFFF00"/>
              </a:highlight>
            </a:endParaRPr>
          </a:p>
          <a:p>
            <a:pPr lvl="2">
              <a:lnSpc>
                <a:spcPct val="90000"/>
              </a:lnSpc>
            </a:pPr>
            <a:r>
              <a:rPr lang="it-IT" sz="2200" b="1" dirty="0"/>
              <a:t>Strict social hierarchy</a:t>
            </a:r>
          </a:p>
          <a:p>
            <a:pPr lvl="1">
              <a:lnSpc>
                <a:spcPct val="90000"/>
              </a:lnSpc>
            </a:pPr>
            <a:r>
              <a:rPr lang="it-IT" sz="2200" dirty="0"/>
              <a:t>High density lead to extinction</a:t>
            </a:r>
          </a:p>
          <a:p>
            <a:pPr marL="361950" lvl="1" indent="0">
              <a:lnSpc>
                <a:spcPct val="90000"/>
              </a:lnSpc>
              <a:buNone/>
            </a:pPr>
            <a:r>
              <a:rPr lang="it-IT" sz="2200" dirty="0"/>
              <a:t>        	"BEHAVIOURAL SINK"</a:t>
            </a:r>
          </a:p>
        </p:txBody>
      </p:sp>
      <p:pic>
        <p:nvPicPr>
          <p:cNvPr id="8" name="Picture 7" descr="A graph of a mouse">
            <a:extLst>
              <a:ext uri="{FF2B5EF4-FFF2-40B4-BE49-F238E27FC236}">
                <a16:creationId xmlns:a16="http://schemas.microsoft.com/office/drawing/2014/main" id="{91D946E3-F6D2-000E-DB36-6A521E47B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198" y="1405886"/>
            <a:ext cx="3798033" cy="2443430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DCE9B06-2067-265D-4B94-579DBF97645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sp>
        <p:nvSpPr>
          <p:cNvPr id="3" name="Freccia destra 2">
            <a:extLst>
              <a:ext uri="{FF2B5EF4-FFF2-40B4-BE49-F238E27FC236}">
                <a16:creationId xmlns:a16="http://schemas.microsoft.com/office/drawing/2014/main" id="{FF4E99B9-5AD4-F1AB-2A2D-48B1C8274DD6}"/>
              </a:ext>
            </a:extLst>
          </p:cNvPr>
          <p:cNvSpPr/>
          <p:nvPr/>
        </p:nvSpPr>
        <p:spPr>
          <a:xfrm>
            <a:off x="1297524" y="6029576"/>
            <a:ext cx="524831" cy="25115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C4B751B-60F0-E60B-9FF4-BF95D144D6E1}"/>
              </a:ext>
            </a:extLst>
          </p:cNvPr>
          <p:cNvSpPr txBox="1"/>
          <p:nvPr/>
        </p:nvSpPr>
        <p:spPr>
          <a:xfrm>
            <a:off x="5176345" y="4157083"/>
            <a:ext cx="37278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OUR FOCUS:</a:t>
            </a:r>
          </a:p>
          <a:p>
            <a:r>
              <a:rPr lang="en-GB" sz="2800" dirty="0"/>
              <a:t>Explored using 3 different agent-based models</a:t>
            </a:r>
          </a:p>
        </p:txBody>
      </p:sp>
      <p:sp>
        <p:nvSpPr>
          <p:cNvPr id="13" name="Freccia destra 2">
            <a:extLst>
              <a:ext uri="{FF2B5EF4-FFF2-40B4-BE49-F238E27FC236}">
                <a16:creationId xmlns:a16="http://schemas.microsoft.com/office/drawing/2014/main" id="{A32EDC8F-390B-EA71-F70B-096D564F7010}"/>
              </a:ext>
            </a:extLst>
          </p:cNvPr>
          <p:cNvSpPr/>
          <p:nvPr/>
        </p:nvSpPr>
        <p:spPr>
          <a:xfrm>
            <a:off x="4365561" y="4674386"/>
            <a:ext cx="740637" cy="39063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4833FDF-F36A-6933-35A3-CCFAC6094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" y="526094"/>
            <a:ext cx="8483601" cy="546878"/>
          </a:xfrm>
        </p:spPr>
        <p:txBody>
          <a:bodyPr wrap="square" anchor="ctr">
            <a:noAutofit/>
          </a:bodyPr>
          <a:lstStyle/>
          <a:p>
            <a:pPr algn="ctr"/>
            <a:r>
              <a:rPr lang="it-IT" sz="2700" dirty="0"/>
              <a:t>Universe 25 Experiment – John B. </a:t>
            </a:r>
            <a:r>
              <a:rPr lang="it-IT" sz="2700" dirty="0" err="1"/>
              <a:t>Calhoun</a:t>
            </a:r>
            <a:r>
              <a:rPr lang="it-IT" sz="2700" dirty="0"/>
              <a:t>, 1968</a:t>
            </a:r>
            <a:endParaRPr lang="de-CH" sz="2700" dirty="0"/>
          </a:p>
        </p:txBody>
      </p:sp>
    </p:spTree>
    <p:extLst>
      <p:ext uri="{BB962C8B-B14F-4D97-AF65-F5344CB8AC3E}">
        <p14:creationId xmlns:p14="http://schemas.microsoft.com/office/powerpoint/2010/main" val="41753060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BF0171-B0B8-26A1-9D41-363CB7D0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B9653E8-7CBF-713E-4457-7E78908A163B}"/>
              </a:ext>
            </a:extLst>
          </p:cNvPr>
          <p:cNvSpPr txBox="1"/>
          <p:nvPr/>
        </p:nvSpPr>
        <p:spPr>
          <a:xfrm>
            <a:off x="511739" y="2111033"/>
            <a:ext cx="66030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400" dirty="0">
                <a:latin typeface="+mj-lt"/>
              </a:rPr>
              <a:t>Models</a:t>
            </a:r>
          </a:p>
          <a:p>
            <a:pPr lvl="1">
              <a:lnSpc>
                <a:spcPct val="150000"/>
              </a:lnSpc>
            </a:pPr>
            <a:r>
              <a:rPr lang="it-IT" sz="2400" dirty="0">
                <a:latin typeface="+mj-lt"/>
              </a:rPr>
              <a:t>1. Social </a:t>
            </a:r>
            <a:r>
              <a:rPr lang="it-IT" sz="2400" dirty="0" err="1">
                <a:latin typeface="+mj-lt"/>
              </a:rPr>
              <a:t>Togetherness</a:t>
            </a:r>
            <a:endParaRPr lang="it-IT" sz="2400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it-IT" sz="2400" dirty="0">
                <a:latin typeface="+mj-lt"/>
              </a:rPr>
              <a:t>2. Social </a:t>
            </a:r>
            <a:r>
              <a:rPr lang="it-IT" sz="2400" dirty="0" err="1">
                <a:latin typeface="+mj-lt"/>
              </a:rPr>
              <a:t>Dominance</a:t>
            </a:r>
            <a:r>
              <a:rPr lang="it-IT" sz="2400" dirty="0">
                <a:latin typeface="+mj-lt"/>
              </a:rPr>
              <a:t> and </a:t>
            </a:r>
            <a:r>
              <a:rPr lang="it-IT" sz="2400" dirty="0" err="1">
                <a:latin typeface="+mj-lt"/>
              </a:rPr>
              <a:t>Fights</a:t>
            </a:r>
            <a:endParaRPr lang="it-IT" sz="2400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it-IT" sz="2400" dirty="0">
                <a:latin typeface="+mj-lt"/>
              </a:rPr>
              <a:t>3. </a:t>
            </a:r>
            <a:r>
              <a:rPr lang="it-IT" sz="2400" dirty="0" err="1">
                <a:latin typeface="+mj-lt"/>
              </a:rPr>
              <a:t>Infant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Mortality</a:t>
            </a:r>
            <a:r>
              <a:rPr lang="it-IT" sz="2400" dirty="0">
                <a:latin typeface="+mj-lt"/>
              </a:rPr>
              <a:t> and </a:t>
            </a:r>
            <a:r>
              <a:rPr lang="it-IT" sz="2400" dirty="0" err="1">
                <a:latin typeface="+mj-lt"/>
              </a:rPr>
              <a:t>Mothership</a:t>
            </a:r>
            <a:endParaRPr lang="it-IT" sz="2400" dirty="0">
              <a:latin typeface="+mj-lt"/>
            </a:endParaRPr>
          </a:p>
          <a:p>
            <a:endParaRPr lang="it-IT" sz="1800" b="1" dirty="0">
              <a:latin typeface="+mj-lt"/>
            </a:endParaRPr>
          </a:p>
          <a:p>
            <a:endParaRPr lang="en-GB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6D6B6FD-AFC0-08B0-E599-E213F21749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</p:spTree>
    <p:extLst>
      <p:ext uri="{BB962C8B-B14F-4D97-AF65-F5344CB8AC3E}">
        <p14:creationId xmlns:p14="http://schemas.microsoft.com/office/powerpoint/2010/main" val="334387127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0E78D-EA01-4410-3B6A-7C45907B1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B9350E-7C93-2C9A-506C-9AE83962DF18}"/>
              </a:ext>
            </a:extLst>
          </p:cNvPr>
          <p:cNvSpPr/>
          <p:nvPr/>
        </p:nvSpPr>
        <p:spPr>
          <a:xfrm>
            <a:off x="7767263" y="6375115"/>
            <a:ext cx="976045" cy="308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2E151AF4-0561-FB73-7056-D7CAB8A6B779}"/>
              </a:ext>
            </a:extLst>
          </p:cNvPr>
          <p:cNvSpPr txBox="1">
            <a:spLocks/>
          </p:cNvSpPr>
          <p:nvPr/>
        </p:nvSpPr>
        <p:spPr>
          <a:xfrm>
            <a:off x="5883525" y="6280733"/>
            <a:ext cx="3115455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Sottotitolo 8">
            <a:extLst>
              <a:ext uri="{FF2B5EF4-FFF2-40B4-BE49-F238E27FC236}">
                <a16:creationId xmlns:a16="http://schemas.microsoft.com/office/drawing/2014/main" id="{8F88CC29-92D3-D6BF-49AB-F891BE0A96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850" y="3304824"/>
            <a:ext cx="8496300" cy="1736716"/>
          </a:xfrm>
        </p:spPr>
        <p:txBody>
          <a:bodyPr/>
          <a:lstStyle/>
          <a:p>
            <a:pPr algn="ctr"/>
            <a:r>
              <a:rPr lang="it-IT" sz="3600" b="1" dirty="0">
                <a:latin typeface="+mj-lt"/>
              </a:rPr>
              <a:t>1. Social </a:t>
            </a:r>
            <a:r>
              <a:rPr lang="it-IT" sz="3600" b="1" dirty="0" err="1">
                <a:latin typeface="+mj-lt"/>
              </a:rPr>
              <a:t>togetherness</a:t>
            </a:r>
            <a:endParaRPr lang="it-IT" sz="3600" b="1" dirty="0">
              <a:latin typeface="+mj-lt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374E402-9CAD-BE8E-D108-91F2F628A83D}"/>
              </a:ext>
            </a:extLst>
          </p:cNvPr>
          <p:cNvSpPr txBox="1"/>
          <p:nvPr/>
        </p:nvSpPr>
        <p:spPr>
          <a:xfrm>
            <a:off x="2743200" y="3988516"/>
            <a:ext cx="3140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dirty="0">
                <a:solidFill>
                  <a:schemeClr val="bg1"/>
                </a:solidFill>
                <a:latin typeface="+mj-lt"/>
              </a:rPr>
              <a:t>Speaker: Henrique Ranieri</a:t>
            </a:r>
          </a:p>
        </p:txBody>
      </p:sp>
    </p:spTree>
    <p:extLst>
      <p:ext uri="{BB962C8B-B14F-4D97-AF65-F5344CB8AC3E}">
        <p14:creationId xmlns:p14="http://schemas.microsoft.com/office/powerpoint/2010/main" val="38050488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42F9E-225A-59E4-1647-E26EE7614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1FDD2D04-E549-DDE1-94A2-F29738E966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A. Melone, H. Ranieri, F. Rosano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2DD4D75-5A0A-9169-E0A3-EB1FFD204EE7}"/>
              </a:ext>
            </a:extLst>
          </p:cNvPr>
          <p:cNvSpPr txBox="1">
            <a:spLocks/>
          </p:cNvSpPr>
          <p:nvPr/>
        </p:nvSpPr>
        <p:spPr>
          <a:xfrm>
            <a:off x="1178167" y="6456222"/>
            <a:ext cx="6586206" cy="1711842"/>
          </a:xfrm>
          <a:prstGeom prst="rect">
            <a:avLst/>
          </a:prstGeom>
        </p:spPr>
        <p:txBody>
          <a:bodyPr wrap="square" lIns="91440" tIns="45720" rIns="91440" bIns="45720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745" lvl="2" indent="0">
              <a:lnSpc>
                <a:spcPct val="90000"/>
              </a:lnSpc>
              <a:buNone/>
            </a:pPr>
            <a:r>
              <a:rPr lang="it-IT" sz="1000">
                <a:ea typeface="ＭＳ Ｐゴシック"/>
              </a:rPr>
              <a:t>https://gwern.net/doc/sociology/1962-calhoun.pdf</a:t>
            </a:r>
            <a:endParaRPr lang="en-GB" sz="1000">
              <a:ea typeface="ＭＳ Ｐゴシック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A14995-C5FD-39B3-18D1-45B3EAA62E92}"/>
              </a:ext>
            </a:extLst>
          </p:cNvPr>
          <p:cNvSpPr/>
          <p:nvPr/>
        </p:nvSpPr>
        <p:spPr>
          <a:xfrm>
            <a:off x="7022997" y="1854911"/>
            <a:ext cx="45719" cy="1446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E246CC-A121-3B5E-60BD-E8453285076A}"/>
              </a:ext>
            </a:extLst>
          </p:cNvPr>
          <p:cNvSpPr/>
          <p:nvPr/>
        </p:nvSpPr>
        <p:spPr>
          <a:xfrm>
            <a:off x="7022996" y="3302000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8DC0C6-22E0-7695-D9F3-E2A526743627}"/>
              </a:ext>
            </a:extLst>
          </p:cNvPr>
          <p:cNvSpPr/>
          <p:nvPr/>
        </p:nvSpPr>
        <p:spPr>
          <a:xfrm>
            <a:off x="8483493" y="1673642"/>
            <a:ext cx="106325" cy="3031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32AE10-20E9-8325-50F9-748ED7BDDF9D}"/>
              </a:ext>
            </a:extLst>
          </p:cNvPr>
          <p:cNvSpPr/>
          <p:nvPr/>
        </p:nvSpPr>
        <p:spPr>
          <a:xfrm rot="16200000">
            <a:off x="7088327" y="3206769"/>
            <a:ext cx="106325" cy="3031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434863-F191-3B16-812D-26E64518159D}"/>
              </a:ext>
            </a:extLst>
          </p:cNvPr>
          <p:cNvSpPr/>
          <p:nvPr/>
        </p:nvSpPr>
        <p:spPr>
          <a:xfrm rot="16200000">
            <a:off x="6946973" y="267609"/>
            <a:ext cx="106325" cy="3031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78804F-0C94-3ECC-7613-686125D70340}"/>
              </a:ext>
            </a:extLst>
          </p:cNvPr>
          <p:cNvSpPr/>
          <p:nvPr/>
        </p:nvSpPr>
        <p:spPr>
          <a:xfrm>
            <a:off x="7022996" y="4188715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5C1D2E-6181-610F-577B-0C2F3BC2281F}"/>
              </a:ext>
            </a:extLst>
          </p:cNvPr>
          <p:cNvSpPr/>
          <p:nvPr/>
        </p:nvSpPr>
        <p:spPr>
          <a:xfrm rot="16200000">
            <a:off x="7285730" y="3057130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C1C6D0-EBDB-12C3-87ED-4E8494D3E07B}"/>
              </a:ext>
            </a:extLst>
          </p:cNvPr>
          <p:cNvSpPr/>
          <p:nvPr/>
        </p:nvSpPr>
        <p:spPr>
          <a:xfrm rot="16200000">
            <a:off x="8205602" y="3057130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0A2E10-3F2C-4421-7958-3DE4EE0E619D}"/>
              </a:ext>
            </a:extLst>
          </p:cNvPr>
          <p:cNvSpPr/>
          <p:nvPr/>
        </p:nvSpPr>
        <p:spPr>
          <a:xfrm rot="16200000">
            <a:off x="5893317" y="3057130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0971C1-3423-50FF-37CC-03720AC94AAD}"/>
              </a:ext>
            </a:extLst>
          </p:cNvPr>
          <p:cNvSpPr/>
          <p:nvPr/>
        </p:nvSpPr>
        <p:spPr>
          <a:xfrm rot="16200000">
            <a:off x="6760263" y="3056692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1731C9-299D-9C4D-2E1C-D37F6CD1F12E}"/>
              </a:ext>
            </a:extLst>
          </p:cNvPr>
          <p:cNvSpPr txBox="1"/>
          <p:nvPr/>
        </p:nvSpPr>
        <p:spPr>
          <a:xfrm>
            <a:off x="524327" y="1512235"/>
            <a:ext cx="798191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«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Gradually</a:t>
            </a:r>
            <a:r>
              <a:rPr lang="it-IT" sz="20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the social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aspect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of the activity (of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eating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-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editor’s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note)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became</a:t>
            </a:r>
            <a:r>
              <a:rPr lang="it-IT" sz="20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determinant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: the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rats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would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rarely</a:t>
            </a:r>
            <a:r>
              <a:rPr lang="it-IT" sz="20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eat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except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at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hopper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already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in use by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other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animals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.</a:t>
            </a:r>
          </a:p>
          <a:p>
            <a:r>
              <a:rPr lang="it-IT" sz="20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…</a:t>
            </a: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the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same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pathological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"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togetherness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"</a:t>
            </a:r>
          </a:p>
          <a:p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tended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to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disrupt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the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ordered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sequences</a:t>
            </a:r>
            <a:endParaRPr lang="it-IT" sz="2000" dirty="0">
              <a:solidFill>
                <a:srgbClr val="000000"/>
              </a:solidFill>
              <a:effectLst/>
              <a:latin typeface="American Typewriter" panose="02090604020004020304" pitchFamily="18" charset="77"/>
            </a:endParaRP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of activity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involved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in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other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vital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modes</a:t>
            </a:r>
            <a:endParaRPr lang="it-IT" sz="2000" dirty="0">
              <a:solidFill>
                <a:srgbClr val="000000"/>
              </a:solidFill>
              <a:effectLst/>
              <a:latin typeface="American Typewriter" panose="02090604020004020304" pitchFamily="18" charset="77"/>
            </a:endParaRP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of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behavior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such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as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the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courting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of sex</a:t>
            </a: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partners, the building of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nests</a:t>
            </a:r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 and the</a:t>
            </a:r>
          </a:p>
          <a:p>
            <a:r>
              <a:rPr lang="it-IT" sz="2000" dirty="0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nursing and care of the </a:t>
            </a:r>
            <a:r>
              <a:rPr lang="it-IT" sz="2000" dirty="0" err="1">
                <a:solidFill>
                  <a:srgbClr val="000000"/>
                </a:solidFill>
                <a:effectLst/>
                <a:latin typeface="American Typewriter" panose="02090604020004020304" pitchFamily="18" charset="77"/>
              </a:rPr>
              <a:t>young</a:t>
            </a:r>
            <a:endParaRPr lang="it-IT" sz="2000" dirty="0">
              <a:solidFill>
                <a:srgbClr val="000000"/>
              </a:solidFill>
              <a:effectLst/>
              <a:latin typeface="American Typewriter" panose="02090604020004020304" pitchFamily="18" charset="77"/>
            </a:endParaRPr>
          </a:p>
          <a:p>
            <a:endParaRPr lang="it-IT" sz="2000" dirty="0">
              <a:solidFill>
                <a:srgbClr val="000000"/>
              </a:solidFill>
              <a:effectLst/>
              <a:latin typeface="American Typewriter" panose="02090604020004020304" pitchFamily="18" charset="77"/>
            </a:endParaRPr>
          </a:p>
          <a:p>
            <a:endParaRPr lang="it-IT" sz="2000" dirty="0">
              <a:solidFill>
                <a:srgbClr val="000000"/>
              </a:solidFill>
              <a:effectLst/>
              <a:latin typeface="American Typewriter" panose="02090604020004020304" pitchFamily="18" charset="77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E7EBCA1-8E01-B744-186A-7071F074D2C7}"/>
              </a:ext>
            </a:extLst>
          </p:cNvPr>
          <p:cNvSpPr txBox="1"/>
          <p:nvPr/>
        </p:nvSpPr>
        <p:spPr>
          <a:xfrm>
            <a:off x="4471269" y="5215562"/>
            <a:ext cx="4386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i="1" dirty="0"/>
              <a:t>Population Density and Social Pathology,</a:t>
            </a:r>
          </a:p>
          <a:p>
            <a:pPr algn="ctr"/>
            <a:r>
              <a:rPr lang="en-GB" i="1" dirty="0"/>
              <a:t>John B. Calhoun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49827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4EFC7-2A26-5D85-7F39-0254163CB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DE0D6BF-167F-E842-41FD-FD1FBEE8D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064" y="1831680"/>
            <a:ext cx="2765341" cy="2786172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8F8ECEF-EF3C-292A-0358-224D865919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8F09021-7029-4CA5-7B4C-9460655A1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5"/>
            <a:ext cx="8496300" cy="452261"/>
          </a:xfrm>
        </p:spPr>
        <p:txBody>
          <a:bodyPr wrap="square" anchor="ctr">
            <a:normAutofit/>
          </a:bodyPr>
          <a:lstStyle/>
          <a:p>
            <a:r>
              <a:rPr lang="it-IT" dirty="0"/>
              <a:t>Social </a:t>
            </a:r>
            <a:r>
              <a:rPr lang="it-IT" dirty="0" err="1"/>
              <a:t>togetherness</a:t>
            </a:r>
            <a:r>
              <a:rPr lang="it-IT" dirty="0"/>
              <a:t> - Model</a:t>
            </a:r>
            <a:endParaRPr lang="de-CH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3115BAB-66E3-C2AF-5D2D-6F37B2908DC0}"/>
              </a:ext>
            </a:extLst>
          </p:cNvPr>
          <p:cNvSpPr txBox="1">
            <a:spLocks/>
          </p:cNvSpPr>
          <p:nvPr/>
        </p:nvSpPr>
        <p:spPr>
          <a:xfrm>
            <a:off x="-243220" y="1248466"/>
            <a:ext cx="5547348" cy="4988820"/>
          </a:xfrm>
          <a:prstGeom prst="rect">
            <a:avLst/>
          </a:prstGeom>
        </p:spPr>
        <p:txBody>
          <a:bodyPr wrap="square" lIns="91440" tIns="45720" rIns="91440" bIns="45720" anchor="t">
            <a:normAutofit lnSpcReduction="10000"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93445" lvl="2">
              <a:lnSpc>
                <a:spcPct val="90000"/>
              </a:lnSpc>
            </a:pPr>
            <a:r>
              <a:rPr lang="it-IT" dirty="0"/>
              <a:t>Focus: ’’</a:t>
            </a:r>
            <a:r>
              <a:rPr lang="en-GB" dirty="0"/>
              <a:t>Eating and other biological activities were thereby transformed into social activities in which the principal satisfaction was interaction with other rats.</a:t>
            </a:r>
            <a:r>
              <a:rPr lang="it-IT" dirty="0"/>
              <a:t>’’</a:t>
            </a:r>
            <a:endParaRPr lang="pt-PT" sz="2000" dirty="0"/>
          </a:p>
          <a:p>
            <a:pPr marL="893445" lvl="2">
              <a:lnSpc>
                <a:spcPct val="90000"/>
              </a:lnSpc>
            </a:pPr>
            <a:endParaRPr lang="it-IT" dirty="0">
              <a:cs typeface="Arial"/>
            </a:endParaRPr>
          </a:p>
          <a:p>
            <a:pPr marL="893445" lvl="2">
              <a:lnSpc>
                <a:spcPct val="90000"/>
              </a:lnSpc>
            </a:pPr>
            <a:r>
              <a:rPr lang="it-IT" dirty="0"/>
              <a:t>Environment: </a:t>
            </a:r>
            <a:endParaRPr lang="it-IT" dirty="0">
              <a:cs typeface="Arial"/>
            </a:endParaRPr>
          </a:p>
          <a:p>
            <a:pPr marL="1077595" lvl="3">
              <a:lnSpc>
                <a:spcPct val="90000"/>
              </a:lnSpc>
            </a:pPr>
            <a:r>
              <a:rPr lang="it-IT" dirty="0" err="1">
                <a:ea typeface="+mn-lt"/>
                <a:cs typeface="+mn-lt"/>
              </a:rPr>
              <a:t>Four</a:t>
            </a:r>
            <a:r>
              <a:rPr lang="it-IT" dirty="0">
                <a:ea typeface="+mn-lt"/>
                <a:cs typeface="+mn-lt"/>
              </a:rPr>
              <a:t> rooms with </a:t>
            </a:r>
            <a:r>
              <a:rPr lang="it-IT" dirty="0" err="1">
                <a:ea typeface="+mn-lt"/>
                <a:cs typeface="+mn-lt"/>
              </a:rPr>
              <a:t>three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bridges</a:t>
            </a:r>
            <a:r>
              <a:rPr lang="it-IT" dirty="0">
                <a:ea typeface="+mn-lt"/>
                <a:cs typeface="+mn-lt"/>
              </a:rPr>
              <a:t> in </a:t>
            </a:r>
            <a:r>
              <a:rPr lang="it-IT" dirty="0" err="1">
                <a:ea typeface="+mn-lt"/>
                <a:cs typeface="+mn-lt"/>
              </a:rPr>
              <a:t>between</a:t>
            </a:r>
            <a:r>
              <a:rPr lang="it-IT" dirty="0">
                <a:ea typeface="+mn-lt"/>
                <a:cs typeface="+mn-lt"/>
              </a:rPr>
              <a:t>.</a:t>
            </a:r>
            <a:endParaRPr lang="it-IT" dirty="0">
              <a:ea typeface="ＭＳ Ｐゴシック"/>
              <a:cs typeface="Arial"/>
            </a:endParaRPr>
          </a:p>
          <a:p>
            <a:pPr marL="893445" lvl="2">
              <a:lnSpc>
                <a:spcPct val="90000"/>
              </a:lnSpc>
            </a:pPr>
            <a:endParaRPr lang="it-IT" dirty="0">
              <a:cs typeface="Arial"/>
            </a:endParaRPr>
          </a:p>
          <a:p>
            <a:pPr marL="893445" lvl="2">
              <a:lnSpc>
                <a:spcPct val="90000"/>
              </a:lnSpc>
            </a:pPr>
            <a:r>
              <a:rPr lang="it-IT" dirty="0"/>
              <a:t>Agent </a:t>
            </a:r>
            <a:r>
              <a:rPr lang="it-IT" dirty="0" err="1"/>
              <a:t>behaviour</a:t>
            </a:r>
            <a:r>
              <a:rPr lang="it-IT" dirty="0"/>
              <a:t>: </a:t>
            </a:r>
            <a:endParaRPr lang="it-IT" dirty="0">
              <a:cs typeface="Arial"/>
            </a:endParaRPr>
          </a:p>
          <a:p>
            <a:pPr marL="1077595" lvl="3">
              <a:lnSpc>
                <a:spcPct val="90000"/>
              </a:lnSpc>
            </a:pPr>
            <a:r>
              <a:rPr lang="it-IT" dirty="0" err="1">
                <a:ea typeface="ＭＳ Ｐゴシック"/>
              </a:rPr>
              <a:t>Each</a:t>
            </a:r>
            <a:r>
              <a:rPr lang="it-IT" dirty="0">
                <a:ea typeface="ＭＳ Ｐゴシック"/>
              </a:rPr>
              <a:t> </a:t>
            </a:r>
            <a:r>
              <a:rPr lang="it-IT" dirty="0" err="1">
                <a:ea typeface="ＭＳ Ｐゴシック"/>
              </a:rPr>
              <a:t>rat</a:t>
            </a:r>
            <a:r>
              <a:rPr lang="it-IT" dirty="0">
                <a:ea typeface="ＭＳ Ｐゴシック"/>
              </a:rPr>
              <a:t> </a:t>
            </a:r>
            <a:r>
              <a:rPr lang="it-IT" dirty="0" err="1">
                <a:ea typeface="ＭＳ Ｐゴシック"/>
              </a:rPr>
              <a:t>tries</a:t>
            </a:r>
            <a:r>
              <a:rPr lang="it-IT" dirty="0">
                <a:ea typeface="ＭＳ Ｐゴシック"/>
              </a:rPr>
              <a:t> to feed on a </a:t>
            </a:r>
            <a:r>
              <a:rPr lang="it-IT" dirty="0" err="1">
                <a:ea typeface="ＭＳ Ｐゴシック"/>
              </a:rPr>
              <a:t>unique</a:t>
            </a:r>
            <a:r>
              <a:rPr lang="it-IT" dirty="0">
                <a:ea typeface="ＭＳ Ｐゴシック"/>
              </a:rPr>
              <a:t> </a:t>
            </a:r>
            <a:r>
              <a:rPr lang="it-IT" dirty="0" err="1">
                <a:ea typeface="ＭＳ Ｐゴシック"/>
              </a:rPr>
              <a:t>feeding</a:t>
            </a:r>
            <a:r>
              <a:rPr lang="it-IT" dirty="0">
                <a:ea typeface="ＭＳ Ｐゴシック"/>
              </a:rPr>
              <a:t> window. </a:t>
            </a:r>
            <a:r>
              <a:rPr lang="it-IT" dirty="0" err="1">
                <a:ea typeface="ＭＳ Ｐゴシック"/>
              </a:rPr>
              <a:t>Fixed</a:t>
            </a:r>
            <a:r>
              <a:rPr lang="it-IT" dirty="0">
                <a:ea typeface="ＭＳ Ｐゴシック"/>
              </a:rPr>
              <a:t> size, random </a:t>
            </a:r>
            <a:r>
              <a:rPr lang="it-IT" dirty="0" err="1">
                <a:ea typeface="ＭＳ Ｐゴシック"/>
              </a:rPr>
              <a:t>interval</a:t>
            </a:r>
            <a:r>
              <a:rPr lang="it-IT" dirty="0">
                <a:ea typeface="ＭＳ Ｐゴシック"/>
              </a:rPr>
              <a:t>.</a:t>
            </a:r>
            <a:endParaRPr lang="it-IT" dirty="0">
              <a:cs typeface="Arial"/>
            </a:endParaRPr>
          </a:p>
          <a:p>
            <a:pPr marL="1077595" lvl="3">
              <a:lnSpc>
                <a:spcPct val="90000"/>
              </a:lnSpc>
            </a:pPr>
            <a:r>
              <a:rPr lang="it-IT" dirty="0" err="1">
                <a:ea typeface="ＭＳ Ｐゴシック"/>
              </a:rPr>
              <a:t>Prioritize</a:t>
            </a:r>
            <a:r>
              <a:rPr lang="it-IT" dirty="0">
                <a:ea typeface="ＭＳ Ｐゴシック"/>
              </a:rPr>
              <a:t> </a:t>
            </a:r>
            <a:r>
              <a:rPr lang="it-IT" dirty="0" err="1">
                <a:ea typeface="ＭＳ Ｐゴシック"/>
              </a:rPr>
              <a:t>adjancent</a:t>
            </a:r>
            <a:r>
              <a:rPr lang="it-IT" dirty="0">
                <a:ea typeface="ＭＳ Ｐゴシック"/>
              </a:rPr>
              <a:t> rooms </a:t>
            </a:r>
            <a:r>
              <a:rPr lang="it-IT" dirty="0" err="1">
                <a:ea typeface="ＭＳ Ｐゴシック"/>
              </a:rPr>
              <a:t>that</a:t>
            </a:r>
            <a:r>
              <a:rPr lang="it-IT" dirty="0">
                <a:ea typeface="ＭＳ Ｐゴシック"/>
              </a:rPr>
              <a:t> </a:t>
            </a:r>
            <a:r>
              <a:rPr lang="it-IT" dirty="0" err="1">
                <a:ea typeface="ＭＳ Ｐゴシック"/>
              </a:rPr>
              <a:t>meet</a:t>
            </a:r>
            <a:r>
              <a:rPr lang="it-IT" dirty="0">
                <a:ea typeface="ＭＳ Ｐゴシック"/>
              </a:rPr>
              <a:t> </a:t>
            </a:r>
            <a:r>
              <a:rPr lang="it-IT" dirty="0" err="1">
                <a:ea typeface="ＭＳ Ｐゴシック"/>
              </a:rPr>
              <a:t>their</a:t>
            </a:r>
            <a:r>
              <a:rPr lang="it-IT" dirty="0">
                <a:ea typeface="ＭＳ Ｐゴシック"/>
              </a:rPr>
              <a:t> social </a:t>
            </a:r>
            <a:r>
              <a:rPr lang="it-IT" dirty="0" err="1">
                <a:ea typeface="ＭＳ Ｐゴシック"/>
              </a:rPr>
              <a:t>togetherness</a:t>
            </a:r>
            <a:r>
              <a:rPr lang="it-IT" dirty="0">
                <a:ea typeface="ＭＳ Ｐゴシック"/>
              </a:rPr>
              <a:t> </a:t>
            </a:r>
            <a:r>
              <a:rPr lang="it-IT" dirty="0" err="1">
                <a:ea typeface="+mn-lt"/>
                <a:cs typeface="+mn-lt"/>
              </a:rPr>
              <a:t>necessities</a:t>
            </a:r>
            <a:r>
              <a:rPr lang="it-IT" dirty="0">
                <a:ea typeface="ＭＳ Ｐゴシック"/>
              </a:rPr>
              <a:t>.</a:t>
            </a:r>
            <a:endParaRPr lang="it-IT" dirty="0">
              <a:ea typeface="ＭＳ Ｐゴシック"/>
              <a:cs typeface="Arial"/>
            </a:endParaRPr>
          </a:p>
          <a:p>
            <a:pPr marL="1077595" lvl="3">
              <a:lnSpc>
                <a:spcPct val="90000"/>
              </a:lnSpc>
            </a:pPr>
            <a:r>
              <a:rPr lang="it-IT" dirty="0">
                <a:ea typeface="ＭＳ Ｐゴシック"/>
                <a:cs typeface="Arial"/>
              </a:rPr>
              <a:t>Social </a:t>
            </a:r>
            <a:r>
              <a:rPr lang="it-IT" dirty="0" err="1">
                <a:ea typeface="ＭＳ Ｐゴシック"/>
                <a:cs typeface="Arial"/>
              </a:rPr>
              <a:t>togetherness</a:t>
            </a:r>
            <a:r>
              <a:rPr lang="it-IT" dirty="0">
                <a:ea typeface="ＭＳ Ｐゴシック"/>
                <a:cs typeface="Arial"/>
              </a:rPr>
              <a:t> </a:t>
            </a:r>
            <a:r>
              <a:rPr lang="it-IT" dirty="0" err="1">
                <a:ea typeface="ＭＳ Ｐゴシック"/>
                <a:cs typeface="Arial"/>
              </a:rPr>
              <a:t>dynamically</a:t>
            </a:r>
            <a:r>
              <a:rPr lang="it-IT" dirty="0">
                <a:ea typeface="ＭＳ Ｐゴシック"/>
                <a:cs typeface="Arial"/>
              </a:rPr>
              <a:t> </a:t>
            </a:r>
            <a:r>
              <a:rPr lang="it-IT" dirty="0" err="1">
                <a:ea typeface="ＭＳ Ｐゴシック"/>
                <a:cs typeface="Arial"/>
              </a:rPr>
              <a:t>changes</a:t>
            </a:r>
            <a:r>
              <a:rPr lang="it-IT" dirty="0">
                <a:ea typeface="ＭＳ Ｐゴシック"/>
                <a:cs typeface="Arial"/>
              </a:rPr>
              <a:t> with the </a:t>
            </a:r>
            <a:r>
              <a:rPr lang="it-IT" dirty="0" err="1">
                <a:ea typeface="ＭＳ Ｐゴシック"/>
                <a:cs typeface="Arial"/>
              </a:rPr>
              <a:t>amount</a:t>
            </a:r>
            <a:r>
              <a:rPr lang="it-IT" dirty="0">
                <a:ea typeface="ＭＳ Ｐゴシック"/>
                <a:cs typeface="Arial"/>
              </a:rPr>
              <a:t> of </a:t>
            </a:r>
            <a:r>
              <a:rPr lang="it-IT" dirty="0" err="1">
                <a:ea typeface="ＭＳ Ｐゴシック"/>
                <a:cs typeface="Arial"/>
              </a:rPr>
              <a:t>rats</a:t>
            </a:r>
            <a:r>
              <a:rPr lang="it-IT" dirty="0">
                <a:ea typeface="ＭＳ Ｐゴシック"/>
                <a:cs typeface="Arial"/>
              </a:rPr>
              <a:t> </a:t>
            </a:r>
            <a:r>
              <a:rPr lang="it-IT" dirty="0" err="1">
                <a:ea typeface="ＭＳ Ｐゴシック"/>
                <a:cs typeface="Arial"/>
              </a:rPr>
              <a:t>each</a:t>
            </a:r>
            <a:r>
              <a:rPr lang="it-IT" dirty="0">
                <a:ea typeface="ＭＳ Ｐゴシック"/>
                <a:cs typeface="Arial"/>
              </a:rPr>
              <a:t> </a:t>
            </a:r>
            <a:r>
              <a:rPr lang="it-IT" dirty="0" err="1">
                <a:ea typeface="ＭＳ Ｐゴシック"/>
                <a:cs typeface="Arial"/>
              </a:rPr>
              <a:t>specific</a:t>
            </a:r>
            <a:r>
              <a:rPr lang="it-IT" dirty="0">
                <a:ea typeface="ＭＳ Ｐゴシック"/>
                <a:cs typeface="Arial"/>
              </a:rPr>
              <a:t> </a:t>
            </a:r>
            <a:r>
              <a:rPr lang="it-IT" dirty="0" err="1">
                <a:ea typeface="ＭＳ Ｐゴシック"/>
                <a:cs typeface="Arial"/>
              </a:rPr>
              <a:t>rat</a:t>
            </a:r>
            <a:r>
              <a:rPr lang="it-IT" dirty="0">
                <a:ea typeface="ＭＳ Ｐゴシック"/>
                <a:cs typeface="Arial"/>
              </a:rPr>
              <a:t> </a:t>
            </a:r>
            <a:r>
              <a:rPr lang="it-IT" dirty="0" err="1">
                <a:ea typeface="ＭＳ Ｐゴシック"/>
                <a:cs typeface="Arial"/>
              </a:rPr>
              <a:t>ate</a:t>
            </a:r>
            <a:r>
              <a:rPr lang="it-IT" dirty="0">
                <a:ea typeface="ＭＳ Ｐゴシック"/>
                <a:cs typeface="Arial"/>
              </a:rPr>
              <a:t> with. </a:t>
            </a:r>
            <a:r>
              <a:rPr lang="it-IT" dirty="0" err="1">
                <a:ea typeface="ＭＳ Ｐゴシック"/>
                <a:cs typeface="Arial"/>
              </a:rPr>
              <a:t>Eating</a:t>
            </a:r>
            <a:r>
              <a:rPr lang="it-IT" dirty="0">
                <a:ea typeface="ＭＳ Ｐゴシック"/>
                <a:cs typeface="Arial"/>
              </a:rPr>
              <a:t> with more </a:t>
            </a:r>
            <a:r>
              <a:rPr lang="it-IT" dirty="0" err="1">
                <a:ea typeface="ＭＳ Ｐゴシック"/>
                <a:cs typeface="Arial"/>
              </a:rPr>
              <a:t>rats</a:t>
            </a:r>
            <a:r>
              <a:rPr lang="it-IT" dirty="0">
                <a:ea typeface="ＭＳ Ｐゴシック"/>
                <a:cs typeface="Arial"/>
              </a:rPr>
              <a:t> </a:t>
            </a:r>
            <a:r>
              <a:rPr lang="it-IT" dirty="0" err="1">
                <a:ea typeface="ＭＳ Ｐゴシック"/>
                <a:cs typeface="Arial"/>
              </a:rPr>
              <a:t>conditions</a:t>
            </a:r>
            <a:r>
              <a:rPr lang="it-IT" dirty="0">
                <a:ea typeface="ＭＳ Ｐゴシック"/>
                <a:cs typeface="Arial"/>
              </a:rPr>
              <a:t> the </a:t>
            </a:r>
            <a:r>
              <a:rPr lang="it-IT" dirty="0" err="1">
                <a:ea typeface="ＭＳ Ｐゴシック"/>
                <a:cs typeface="Arial"/>
              </a:rPr>
              <a:t>rat</a:t>
            </a:r>
            <a:r>
              <a:rPr lang="it-IT" dirty="0">
                <a:ea typeface="ＭＳ Ｐゴシック"/>
                <a:cs typeface="Arial"/>
              </a:rPr>
              <a:t> to </a:t>
            </a:r>
            <a:r>
              <a:rPr lang="it-IT" dirty="0" err="1">
                <a:ea typeface="ＭＳ Ｐゴシック"/>
                <a:cs typeface="Arial"/>
              </a:rPr>
              <a:t>seek</a:t>
            </a:r>
            <a:r>
              <a:rPr lang="it-IT" dirty="0">
                <a:ea typeface="ＭＳ Ｐゴシック"/>
                <a:cs typeface="Arial"/>
              </a:rPr>
              <a:t> more social </a:t>
            </a:r>
            <a:r>
              <a:rPr lang="it-IT" dirty="0" err="1">
                <a:ea typeface="ＭＳ Ｐゴシック"/>
                <a:cs typeface="Arial"/>
              </a:rPr>
              <a:t>togetherness</a:t>
            </a:r>
            <a:r>
              <a:rPr lang="it-IT" dirty="0">
                <a:ea typeface="ＭＳ Ｐゴシック"/>
                <a:cs typeface="Arial"/>
              </a:rPr>
              <a:t>.</a:t>
            </a:r>
          </a:p>
          <a:p>
            <a:pPr marL="1077595" lvl="3">
              <a:lnSpc>
                <a:spcPct val="90000"/>
              </a:lnSpc>
            </a:pPr>
            <a:endParaRPr lang="it-IT" dirty="0">
              <a:ea typeface="ＭＳ Ｐゴシック"/>
            </a:endParaRPr>
          </a:p>
          <a:p>
            <a:pPr marL="1077595" lvl="3">
              <a:lnSpc>
                <a:spcPct val="90000"/>
              </a:lnSpc>
            </a:pPr>
            <a:r>
              <a:rPr lang="it-IT" dirty="0" err="1">
                <a:ea typeface="ＭＳ Ｐゴシック"/>
              </a:rPr>
              <a:t>Generational</a:t>
            </a:r>
            <a:r>
              <a:rPr lang="it-IT" dirty="0">
                <a:ea typeface="ＭＳ Ｐゴシック"/>
              </a:rPr>
              <a:t> </a:t>
            </a:r>
            <a:r>
              <a:rPr lang="it-IT" dirty="0" err="1">
                <a:ea typeface="ＭＳ Ｐゴシック"/>
              </a:rPr>
              <a:t>dynamic</a:t>
            </a:r>
            <a:r>
              <a:rPr lang="it-IT" dirty="0">
                <a:ea typeface="ＭＳ Ｐゴシック"/>
              </a:rPr>
              <a:t>: </a:t>
            </a:r>
            <a:r>
              <a:rPr lang="it-IT" dirty="0" err="1">
                <a:ea typeface="ＭＳ Ｐゴシック"/>
              </a:rPr>
              <a:t>Rats</a:t>
            </a:r>
            <a:r>
              <a:rPr lang="it-IT" dirty="0">
                <a:ea typeface="ＭＳ Ｐゴシック"/>
              </a:rPr>
              <a:t> die and new </a:t>
            </a:r>
            <a:r>
              <a:rPr lang="it-IT" dirty="0" err="1">
                <a:ea typeface="ＭＳ Ｐゴシック"/>
              </a:rPr>
              <a:t>ones</a:t>
            </a:r>
            <a:r>
              <a:rPr lang="it-IT" dirty="0">
                <a:ea typeface="ＭＳ Ｐゴシック"/>
              </a:rPr>
              <a:t> are </a:t>
            </a:r>
            <a:r>
              <a:rPr lang="it-IT" dirty="0" err="1">
                <a:ea typeface="ＭＳ Ｐゴシック"/>
              </a:rPr>
              <a:t>born</a:t>
            </a:r>
            <a:r>
              <a:rPr lang="it-IT" dirty="0">
                <a:ea typeface="ＭＳ Ｐゴシック"/>
              </a:rPr>
              <a:t>. Always </a:t>
            </a:r>
            <a:r>
              <a:rPr lang="it-IT" dirty="0" err="1">
                <a:ea typeface="ＭＳ Ｐゴシック"/>
              </a:rPr>
              <a:t>constant</a:t>
            </a:r>
            <a:r>
              <a:rPr lang="it-IT" dirty="0">
                <a:ea typeface="ＭＳ Ｐゴシック"/>
              </a:rPr>
              <a:t> </a:t>
            </a:r>
            <a:r>
              <a:rPr lang="it-IT" dirty="0" err="1">
                <a:ea typeface="ＭＳ Ｐゴシック"/>
              </a:rPr>
              <a:t>population</a:t>
            </a:r>
            <a:r>
              <a:rPr lang="it-IT" dirty="0">
                <a:ea typeface="ＭＳ Ｐゴシック"/>
              </a:rPr>
              <a:t> size.</a:t>
            </a:r>
            <a:endParaRPr lang="it-IT" dirty="0">
              <a:ea typeface="ＭＳ Ｐゴシック"/>
              <a:cs typeface="Arial"/>
            </a:endParaRPr>
          </a:p>
          <a:p>
            <a:pPr marL="1077595" lvl="3">
              <a:lnSpc>
                <a:spcPct val="90000"/>
              </a:lnSpc>
            </a:pPr>
            <a:endParaRPr lang="en-GB" dirty="0">
              <a:cs typeface="Arial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724E153-6AC0-3BBC-85E9-BF43F6573DFF}"/>
              </a:ext>
            </a:extLst>
          </p:cNvPr>
          <p:cNvSpPr txBox="1">
            <a:spLocks/>
          </p:cNvSpPr>
          <p:nvPr/>
        </p:nvSpPr>
        <p:spPr>
          <a:xfrm>
            <a:off x="1178167" y="6456222"/>
            <a:ext cx="6586206" cy="1711842"/>
          </a:xfrm>
          <a:prstGeom prst="rect">
            <a:avLst/>
          </a:prstGeom>
        </p:spPr>
        <p:txBody>
          <a:bodyPr wrap="square" lIns="91440" tIns="45720" rIns="91440" bIns="45720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745" lvl="2" indent="0">
              <a:lnSpc>
                <a:spcPct val="90000"/>
              </a:lnSpc>
              <a:buNone/>
            </a:pPr>
            <a:r>
              <a:rPr lang="it-IT" sz="1000">
                <a:ea typeface="ＭＳ Ｐゴシック"/>
              </a:rPr>
              <a:t>https://gwern.net/doc/sociology/1962-calhoun.pdf</a:t>
            </a:r>
            <a:endParaRPr lang="en-GB" sz="1000">
              <a:ea typeface="ＭＳ Ｐゴシック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D1A504-75C5-032E-5052-DD62765AC8EE}"/>
              </a:ext>
            </a:extLst>
          </p:cNvPr>
          <p:cNvSpPr/>
          <p:nvPr/>
        </p:nvSpPr>
        <p:spPr>
          <a:xfrm>
            <a:off x="7022997" y="1854911"/>
            <a:ext cx="45719" cy="1446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6D869-B592-2414-599E-51A9686F9350}"/>
              </a:ext>
            </a:extLst>
          </p:cNvPr>
          <p:cNvSpPr/>
          <p:nvPr/>
        </p:nvSpPr>
        <p:spPr>
          <a:xfrm>
            <a:off x="7022996" y="3302000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435E1-CD37-E49C-969A-02891C5BF1B0}"/>
              </a:ext>
            </a:extLst>
          </p:cNvPr>
          <p:cNvSpPr/>
          <p:nvPr/>
        </p:nvSpPr>
        <p:spPr>
          <a:xfrm>
            <a:off x="5572542" y="1781729"/>
            <a:ext cx="106325" cy="3031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5D6D11-12B5-BC49-BDD6-2DC8515FD7B1}"/>
              </a:ext>
            </a:extLst>
          </p:cNvPr>
          <p:cNvSpPr/>
          <p:nvPr/>
        </p:nvSpPr>
        <p:spPr>
          <a:xfrm>
            <a:off x="8483493" y="1673642"/>
            <a:ext cx="106325" cy="3031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DE28B0-D095-C8C5-C0F8-6728F7C1FF09}"/>
              </a:ext>
            </a:extLst>
          </p:cNvPr>
          <p:cNvSpPr/>
          <p:nvPr/>
        </p:nvSpPr>
        <p:spPr>
          <a:xfrm rot="16200000">
            <a:off x="7088327" y="3206769"/>
            <a:ext cx="106325" cy="3031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C35F88-9018-9941-8EA9-D029E29FB0D6}"/>
              </a:ext>
            </a:extLst>
          </p:cNvPr>
          <p:cNvSpPr/>
          <p:nvPr/>
        </p:nvSpPr>
        <p:spPr>
          <a:xfrm rot="16200000">
            <a:off x="6946973" y="267609"/>
            <a:ext cx="106325" cy="3031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E4B9BC-889B-8E1F-2709-F3AFBD48C331}"/>
              </a:ext>
            </a:extLst>
          </p:cNvPr>
          <p:cNvSpPr/>
          <p:nvPr/>
        </p:nvSpPr>
        <p:spPr>
          <a:xfrm>
            <a:off x="7022996" y="4188715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96BCDA-BE48-E25E-302E-787AD586E1F8}"/>
              </a:ext>
            </a:extLst>
          </p:cNvPr>
          <p:cNvSpPr/>
          <p:nvPr/>
        </p:nvSpPr>
        <p:spPr>
          <a:xfrm rot="16200000">
            <a:off x="7285730" y="3057130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D5E186-6EF5-9C11-3CA1-0D9FADD3BEC5}"/>
              </a:ext>
            </a:extLst>
          </p:cNvPr>
          <p:cNvSpPr/>
          <p:nvPr/>
        </p:nvSpPr>
        <p:spPr>
          <a:xfrm rot="16200000">
            <a:off x="8205602" y="3057130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4D3E55-2773-A045-787C-B662F72181A1}"/>
              </a:ext>
            </a:extLst>
          </p:cNvPr>
          <p:cNvSpPr/>
          <p:nvPr/>
        </p:nvSpPr>
        <p:spPr>
          <a:xfrm rot="16200000">
            <a:off x="5893317" y="3057130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5ACA87-CE2F-4334-30C7-E30EF634E806}"/>
              </a:ext>
            </a:extLst>
          </p:cNvPr>
          <p:cNvSpPr/>
          <p:nvPr/>
        </p:nvSpPr>
        <p:spPr>
          <a:xfrm rot="16200000">
            <a:off x="6760263" y="3056692"/>
            <a:ext cx="45720" cy="479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71318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A9E5D-51B4-6458-495D-EB350917A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36681C0-89E7-F557-7992-BAF944B77A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83525" y="6280733"/>
            <a:ext cx="3115455" cy="351236"/>
          </a:xfrm>
        </p:spPr>
        <p:txBody>
          <a:bodyPr/>
          <a:lstStyle/>
          <a:p>
            <a:pPr algn="ctr">
              <a:lnSpc>
                <a:spcPct val="150000"/>
              </a:lnSpc>
              <a:buClr>
                <a:schemeClr val="accent4"/>
              </a:buClr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A. </a:t>
            </a:r>
            <a:r>
              <a:rPr lang="en-US" err="1">
                <a:solidFill>
                  <a:schemeClr val="bg1">
                    <a:lumMod val="50000"/>
                  </a:schemeClr>
                </a:solidFill>
              </a:rPr>
              <a:t>Melone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, H. Ranieri, F. Rosano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6F0183-56A8-8F01-0FAC-7AEBF0464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620715"/>
            <a:ext cx="8496300" cy="452261"/>
          </a:xfrm>
        </p:spPr>
        <p:txBody>
          <a:bodyPr wrap="square" anchor="ctr">
            <a:normAutofit/>
          </a:bodyPr>
          <a:lstStyle/>
          <a:p>
            <a:r>
              <a:rPr lang="it-IT" dirty="0"/>
              <a:t>Social </a:t>
            </a:r>
            <a:r>
              <a:rPr lang="it-IT" dirty="0" err="1"/>
              <a:t>Togetherness</a:t>
            </a:r>
            <a:r>
              <a:rPr lang="it-IT" dirty="0"/>
              <a:t> - </a:t>
            </a:r>
            <a:r>
              <a:rPr lang="it-IT" dirty="0" err="1"/>
              <a:t>Population</a:t>
            </a:r>
            <a:r>
              <a:rPr lang="it-IT" dirty="0"/>
              <a:t> </a:t>
            </a:r>
            <a:r>
              <a:rPr lang="it-IT" dirty="0" err="1"/>
              <a:t>distribution</a:t>
            </a:r>
            <a:endParaRPr lang="de-CH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1FB2DD3-FB09-D445-65AC-F992F96A1DD9}"/>
              </a:ext>
            </a:extLst>
          </p:cNvPr>
          <p:cNvSpPr txBox="1">
            <a:spLocks/>
          </p:cNvSpPr>
          <p:nvPr/>
        </p:nvSpPr>
        <p:spPr>
          <a:xfrm>
            <a:off x="-243220" y="1423330"/>
            <a:ext cx="5034959" cy="4813955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361950" indent="-36195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627063" indent="-265113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93763" indent="-2667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7913" indent="-1778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62063" indent="-1841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007A96"/>
              </a:buClr>
              <a:buFont typeface="Wingdings" charset="0"/>
              <a:buChar char="§"/>
              <a:defRPr sz="1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90000"/>
              </a:lnSpc>
            </a:pPr>
            <a:r>
              <a:rPr lang="en-GB" dirty="0"/>
              <a:t>Lower rooms are consistently more populated.</a:t>
            </a:r>
          </a:p>
          <a:p>
            <a:pPr lvl="2">
              <a:lnSpc>
                <a:spcPct val="90000"/>
              </a:lnSpc>
            </a:pPr>
            <a:endParaRPr lang="en-GB" dirty="0"/>
          </a:p>
          <a:p>
            <a:pPr lvl="2">
              <a:lnSpc>
                <a:spcPct val="90000"/>
              </a:lnSpc>
            </a:pPr>
            <a:r>
              <a:rPr lang="en-GB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Total room population emerges in vertical pairs.</a:t>
            </a:r>
          </a:p>
          <a:p>
            <a:pPr lvl="3">
              <a:lnSpc>
                <a:spcPct val="90000"/>
              </a:lnSpc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</a:rPr>
              <a:t>Self-reinforcing social hub.</a:t>
            </a:r>
            <a:endParaRPr lang="it-IT" sz="1800" dirty="0"/>
          </a:p>
          <a:p>
            <a:pPr lvl="3">
              <a:lnSpc>
                <a:spcPct val="90000"/>
              </a:lnSpc>
            </a:pPr>
            <a:endParaRPr lang="en-GB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42BC8046-89F5-CB3C-7F90-0BA50F01B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02735"/>
            <a:ext cx="4260281" cy="298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05D3799-E9A1-3C57-A75C-0610CA954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98" y="3821812"/>
            <a:ext cx="2913985" cy="206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25727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resentation_D-GESS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1674</TotalTime>
  <Words>3190</Words>
  <Application>Microsoft Macintosh PowerPoint</Application>
  <PresentationFormat>Presentazione su schermo (4:3)</PresentationFormat>
  <Paragraphs>365</Paragraphs>
  <Slides>33</Slides>
  <Notes>26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42" baseType="lpstr">
      <vt:lpstr>ＭＳ Ｐゴシック</vt:lpstr>
      <vt:lpstr>-apple-system</vt:lpstr>
      <vt:lpstr>-webkit-standard</vt:lpstr>
      <vt:lpstr>.AppleSystemUIFont</vt:lpstr>
      <vt:lpstr>American Typewriter</vt:lpstr>
      <vt:lpstr>Aptos</vt:lpstr>
      <vt:lpstr>Arial</vt:lpstr>
      <vt:lpstr>Wingdings</vt:lpstr>
      <vt:lpstr>Presentation_D-GESS</vt:lpstr>
      <vt:lpstr>Complex Social Systems:  THE BEHAVIOURAL SINK</vt:lpstr>
      <vt:lpstr>Universe 25 Experiment – John B. Calhoun, 1968</vt:lpstr>
      <vt:lpstr>Universe 25 Experiment – John B. Calhoun, 1968</vt:lpstr>
      <vt:lpstr>Universe 25 Experiment – John B. Calhoun, 1968</vt:lpstr>
      <vt:lpstr>Agenda</vt:lpstr>
      <vt:lpstr>Presentazione standard di PowerPoint</vt:lpstr>
      <vt:lpstr>Presentazione standard di PowerPoint</vt:lpstr>
      <vt:lpstr>Social togetherness - Model</vt:lpstr>
      <vt:lpstr>Social Togetherness - Population distribution</vt:lpstr>
      <vt:lpstr>Social Togetherness - Beneficial enviroment conditions</vt:lpstr>
      <vt:lpstr>Social Togetherness - Additional observed behaviors</vt:lpstr>
      <vt:lpstr>Presentazione standard di PowerPoint</vt:lpstr>
      <vt:lpstr>Presentazione standard di PowerPoint</vt:lpstr>
      <vt:lpstr>Social dominance and fights – Moving</vt:lpstr>
      <vt:lpstr>Social dominance and fights – Mating and fighting</vt:lpstr>
      <vt:lpstr>Social dominance and fights – Mouse attributes</vt:lpstr>
      <vt:lpstr>Social dominance and fights – Model parameters</vt:lpstr>
      <vt:lpstr>Social dominance and fights</vt:lpstr>
      <vt:lpstr>Social dominance and fights – Clustering</vt:lpstr>
      <vt:lpstr>Social dominance and fights – 100 initial population</vt:lpstr>
      <vt:lpstr>Social dominance and fights – 100 initial population</vt:lpstr>
      <vt:lpstr>Social dominance and fights – 10 initial population</vt:lpstr>
      <vt:lpstr>Social dominance and fights – 10 initial population</vt:lpstr>
      <vt:lpstr>Social dominance and fights – Why extinction?</vt:lpstr>
      <vt:lpstr>Social dominance and fights – Changing max-age</vt:lpstr>
      <vt:lpstr>Social dominance and fights – Changing Overcrowding Threshold</vt:lpstr>
      <vt:lpstr>Presentazione standard di PowerPoint</vt:lpstr>
      <vt:lpstr>Presentazione standard di PowerPoint</vt:lpstr>
      <vt:lpstr>Infant Mortality and Mothership</vt:lpstr>
      <vt:lpstr>Infant Mortality and Mothership</vt:lpstr>
      <vt:lpstr>Infant Mortality and Mothership</vt:lpstr>
      <vt:lpstr>Infant Mortality and Mothership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Rosano  Francesco</dc:creator>
  <cp:lastModifiedBy>Melone  Alessio</cp:lastModifiedBy>
  <cp:revision>7</cp:revision>
  <dcterms:created xsi:type="dcterms:W3CDTF">2024-10-28T11:29:34Z</dcterms:created>
  <dcterms:modified xsi:type="dcterms:W3CDTF">2024-12-16T16:11:45Z</dcterms:modified>
</cp:coreProperties>
</file>